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9" r:id="rId3"/>
    <p:sldId id="310" r:id="rId4"/>
    <p:sldId id="51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FBEB3-998F-409A-932A-37498E74A4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284DD9-C8D3-4F52-A609-815587B41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B17C39-3AB4-42CA-99EE-B7DB49B3E8D1}"/>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5" name="Footer Placeholder 4">
            <a:extLst>
              <a:ext uri="{FF2B5EF4-FFF2-40B4-BE49-F238E27FC236}">
                <a16:creationId xmlns:a16="http://schemas.microsoft.com/office/drawing/2014/main" id="{ADB36221-48E9-4995-AC6A-89323DC97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8673E-1B1E-4A40-AEA6-C311179298D6}"/>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281539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F9FB-F688-4BDA-9271-DFD3B2FDB6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77BC42-3F68-434D-86BC-32C0CBA969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3868E-D036-40F5-B64C-C074E0747495}"/>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5" name="Footer Placeholder 4">
            <a:extLst>
              <a:ext uri="{FF2B5EF4-FFF2-40B4-BE49-F238E27FC236}">
                <a16:creationId xmlns:a16="http://schemas.microsoft.com/office/drawing/2014/main" id="{9A7F0C92-654A-4F9E-AFFE-4A33DBC45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A87F8-BA2D-4C43-9858-4BF24CDD359D}"/>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18565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CAC18-AA17-4336-976E-8AC1C17059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89F1E1-867F-4F93-82ED-20E7033AF6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55300-3A8B-4DA3-A158-A7A4966A6251}"/>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5" name="Footer Placeholder 4">
            <a:extLst>
              <a:ext uri="{FF2B5EF4-FFF2-40B4-BE49-F238E27FC236}">
                <a16:creationId xmlns:a16="http://schemas.microsoft.com/office/drawing/2014/main" id="{B8C6F787-837D-41C0-8E97-E114DBE9E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05EAF-EDDF-4206-85F9-65A61759BAA3}"/>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286376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8AB6-D285-42B0-B663-3EB66BF9D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6C738-D500-48D5-83FC-F0066C9475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F23FC-7E87-40A8-BC9A-EEA1FA3381CE}"/>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5" name="Footer Placeholder 4">
            <a:extLst>
              <a:ext uri="{FF2B5EF4-FFF2-40B4-BE49-F238E27FC236}">
                <a16:creationId xmlns:a16="http://schemas.microsoft.com/office/drawing/2014/main" id="{7C8AD04C-D6CA-437A-892B-ED20F66EA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7772C-A685-486C-BA30-189C057F0DDC}"/>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79495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A78F-0742-4D46-84D1-B7F99D50B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4A0B9C-160D-48D9-8A30-73170897B8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CED597-D193-4C6D-B820-3B8F80A7CFC8}"/>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5" name="Footer Placeholder 4">
            <a:extLst>
              <a:ext uri="{FF2B5EF4-FFF2-40B4-BE49-F238E27FC236}">
                <a16:creationId xmlns:a16="http://schemas.microsoft.com/office/drawing/2014/main" id="{FA6654FF-59FB-46EC-A579-43BAB9AE3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FE160-FC71-440A-B5E5-ABE9A539D2DA}"/>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38196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B0091-6CAC-4046-ADF2-6FA2D0C6A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69F85-FF2E-418C-B4CA-C1609DF6C1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013A97-7698-49A0-BEBA-612B57421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84DBEC-2276-42AA-9240-AF62F529C0E2}"/>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6" name="Footer Placeholder 5">
            <a:extLst>
              <a:ext uri="{FF2B5EF4-FFF2-40B4-BE49-F238E27FC236}">
                <a16:creationId xmlns:a16="http://schemas.microsoft.com/office/drawing/2014/main" id="{B5E336A9-D6AE-481F-AC87-D307478AC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287F7-F242-40ED-B45B-B80206B32972}"/>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343832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FF6F-093B-4402-BC93-5ED0A376B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319D09-61F6-4157-9C2B-4A7CDEE6D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3D734-F5A4-454F-95A9-B37D6CE160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379FA-2161-4D9A-96E1-F340EBFCD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D3C136-4EB9-403C-B072-9DB307D2B8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5779A-8B6A-4549-A66E-E91D5A793313}"/>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8" name="Footer Placeholder 7">
            <a:extLst>
              <a:ext uri="{FF2B5EF4-FFF2-40B4-BE49-F238E27FC236}">
                <a16:creationId xmlns:a16="http://schemas.microsoft.com/office/drawing/2014/main" id="{76ED30A4-806E-4D8D-A4D7-27451A5059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4BC5E0-903F-4B7C-9B10-CEC5742D5CB7}"/>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54390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1290-DF9F-4392-B3B3-3E86E2B686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5177F5-1D55-4EE8-B6E8-3F21B6775B80}"/>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4" name="Footer Placeholder 3">
            <a:extLst>
              <a:ext uri="{FF2B5EF4-FFF2-40B4-BE49-F238E27FC236}">
                <a16:creationId xmlns:a16="http://schemas.microsoft.com/office/drawing/2014/main" id="{3269634B-3BCB-4ABD-830A-F2F5118656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29FB2A-097E-434B-B5B3-EBE40A64FE8D}"/>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396453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3F6514-2C50-49AB-A257-0EE8BEC2D844}"/>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3" name="Footer Placeholder 2">
            <a:extLst>
              <a:ext uri="{FF2B5EF4-FFF2-40B4-BE49-F238E27FC236}">
                <a16:creationId xmlns:a16="http://schemas.microsoft.com/office/drawing/2014/main" id="{660CA613-8528-44BA-BAC9-79EF4DF0D5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2088C5-6FF6-4ED6-8C6E-BB4B53B05D3D}"/>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269914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F10D-A2D1-4A51-B48F-80A1BBD0B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C32C98-F5E7-44FD-AB8E-2897F7998C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AA8132-8D26-4BC1-BA49-B7FD68943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B616B-A697-4F02-BD3C-C4742E76A426}"/>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6" name="Footer Placeholder 5">
            <a:extLst>
              <a:ext uri="{FF2B5EF4-FFF2-40B4-BE49-F238E27FC236}">
                <a16:creationId xmlns:a16="http://schemas.microsoft.com/office/drawing/2014/main" id="{A8AD610E-71E3-4B70-8F68-94F62FDE5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F622A-9A68-476A-8022-894F19122FA0}"/>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375275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44D4-9B1B-4C80-854E-A50BC3B29C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BA2484-07ED-4FAC-94A6-2993356D3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FD2954-3097-4E5A-B5C6-5EADF058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778C0-B5DC-458A-AE96-06CE8B57BB37}"/>
              </a:ext>
            </a:extLst>
          </p:cNvPr>
          <p:cNvSpPr>
            <a:spLocks noGrp="1"/>
          </p:cNvSpPr>
          <p:nvPr>
            <p:ph type="dt" sz="half" idx="10"/>
          </p:nvPr>
        </p:nvSpPr>
        <p:spPr/>
        <p:txBody>
          <a:bodyPr/>
          <a:lstStyle/>
          <a:p>
            <a:fld id="{02C08A69-388B-487E-98C7-FD33B792F56C}" type="datetimeFigureOut">
              <a:rPr lang="en-US" smtClean="0"/>
              <a:t>10/6/2025</a:t>
            </a:fld>
            <a:endParaRPr lang="en-US"/>
          </a:p>
        </p:txBody>
      </p:sp>
      <p:sp>
        <p:nvSpPr>
          <p:cNvPr id="6" name="Footer Placeholder 5">
            <a:extLst>
              <a:ext uri="{FF2B5EF4-FFF2-40B4-BE49-F238E27FC236}">
                <a16:creationId xmlns:a16="http://schemas.microsoft.com/office/drawing/2014/main" id="{2D4F7433-20F7-4B1C-8301-58DFAAB47E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1611C-BA6E-45C2-99CD-B13ED3E4A3D3}"/>
              </a:ext>
            </a:extLst>
          </p:cNvPr>
          <p:cNvSpPr>
            <a:spLocks noGrp="1"/>
          </p:cNvSpPr>
          <p:nvPr>
            <p:ph type="sldNum" sz="quarter" idx="12"/>
          </p:nvPr>
        </p:nvSpPr>
        <p:spPr/>
        <p:txBody>
          <a:bodyPr/>
          <a:lstStyle/>
          <a:p>
            <a:fld id="{D6C92C0B-3BC4-4B98-9E9F-0F11F4209C8E}" type="slidenum">
              <a:rPr lang="en-US" smtClean="0"/>
              <a:t>‹#›</a:t>
            </a:fld>
            <a:endParaRPr lang="en-US"/>
          </a:p>
        </p:txBody>
      </p:sp>
    </p:spTree>
    <p:extLst>
      <p:ext uri="{BB962C8B-B14F-4D97-AF65-F5344CB8AC3E}">
        <p14:creationId xmlns:p14="http://schemas.microsoft.com/office/powerpoint/2010/main" val="235065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92F33-8E8D-4B78-ABFA-07F3D2DE7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C77455-96B9-463A-93CD-F30458787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568E7-1AFB-483F-9E9C-8712F9DEDD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08A69-388B-487E-98C7-FD33B792F56C}" type="datetimeFigureOut">
              <a:rPr lang="en-US" smtClean="0"/>
              <a:t>10/6/2025</a:t>
            </a:fld>
            <a:endParaRPr lang="en-US"/>
          </a:p>
        </p:txBody>
      </p:sp>
      <p:sp>
        <p:nvSpPr>
          <p:cNvPr id="5" name="Footer Placeholder 4">
            <a:extLst>
              <a:ext uri="{FF2B5EF4-FFF2-40B4-BE49-F238E27FC236}">
                <a16:creationId xmlns:a16="http://schemas.microsoft.com/office/drawing/2014/main" id="{2B805455-C357-48E7-AF0D-D991558DA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15CDC0-FAB6-4F5B-A4F5-66D7CD04BE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92C0B-3BC4-4B98-9E9F-0F11F4209C8E}" type="slidenum">
              <a:rPr lang="en-US" smtClean="0"/>
              <a:t>‹#›</a:t>
            </a:fld>
            <a:endParaRPr lang="en-US"/>
          </a:p>
        </p:txBody>
      </p:sp>
    </p:spTree>
    <p:extLst>
      <p:ext uri="{BB962C8B-B14F-4D97-AF65-F5344CB8AC3E}">
        <p14:creationId xmlns:p14="http://schemas.microsoft.com/office/powerpoint/2010/main" val="4196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5C2019A-723C-419F-A568-E115E9DB61EA}"/>
              </a:ext>
            </a:extLst>
          </p:cNvPr>
          <p:cNvSpPr/>
          <p:nvPr/>
        </p:nvSpPr>
        <p:spPr>
          <a:xfrm>
            <a:off x="1475398" y="6488552"/>
            <a:ext cx="9298407" cy="103763"/>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0BF71272-DE60-449A-BD8A-10DFDDE38AC8}"/>
              </a:ext>
            </a:extLst>
          </p:cNvPr>
          <p:cNvGrpSpPr/>
          <p:nvPr/>
        </p:nvGrpSpPr>
        <p:grpSpPr>
          <a:xfrm>
            <a:off x="1433287" y="250957"/>
            <a:ext cx="9344476" cy="1315303"/>
            <a:chOff x="290287" y="250956"/>
            <a:chExt cx="9344476" cy="1315303"/>
          </a:xfrm>
        </p:grpSpPr>
        <p:pic>
          <p:nvPicPr>
            <p:cNvPr id="32" name="Picture 31" descr="A red and black logo&#10;&#10;Description automatically generated">
              <a:extLst>
                <a:ext uri="{FF2B5EF4-FFF2-40B4-BE49-F238E27FC236}">
                  <a16:creationId xmlns:a16="http://schemas.microsoft.com/office/drawing/2014/main" id="{B98B87B1-FC4A-4B68-8029-9903F1020BA1}"/>
                </a:ext>
              </a:extLst>
            </p:cNvPr>
            <p:cNvPicPr>
              <a:picLocks noChangeAspect="1"/>
            </p:cNvPicPr>
            <p:nvPr/>
          </p:nvPicPr>
          <p:blipFill rotWithShape="1">
            <a:blip r:embed="rId2">
              <a:extLst>
                <a:ext uri="{28A0092B-C50C-407E-A947-70E740481C1C}">
                  <a14:useLocalDpi xmlns:a14="http://schemas.microsoft.com/office/drawing/2010/main" val="0"/>
                </a:ext>
              </a:extLst>
            </a:blip>
            <a:srcRect l="5300"/>
            <a:stretch/>
          </p:blipFill>
          <p:spPr>
            <a:xfrm>
              <a:off x="4898573" y="250956"/>
              <a:ext cx="2333235" cy="1315303"/>
            </a:xfrm>
            <a:prstGeom prst="rect">
              <a:avLst/>
            </a:prstGeom>
          </p:spPr>
        </p:pic>
        <p:sp>
          <p:nvSpPr>
            <p:cNvPr id="33" name="Flowchart: Connector 32">
              <a:extLst>
                <a:ext uri="{FF2B5EF4-FFF2-40B4-BE49-F238E27FC236}">
                  <a16:creationId xmlns:a16="http://schemas.microsoft.com/office/drawing/2014/main" id="{7DC354F7-3ACB-4F8D-9347-B020933B41F7}"/>
                </a:ext>
              </a:extLst>
            </p:cNvPr>
            <p:cNvSpPr/>
            <p:nvPr/>
          </p:nvSpPr>
          <p:spPr>
            <a:xfrm>
              <a:off x="4253125" y="437655"/>
              <a:ext cx="813088" cy="808117"/>
            </a:xfrm>
            <a:prstGeom prst="flowChartConnector">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dirty="0"/>
            </a:p>
          </p:txBody>
        </p:sp>
        <p:pic>
          <p:nvPicPr>
            <p:cNvPr id="34" name="Picture 33" descr="A logo of a university&#10;&#10;Description automatically generated">
              <a:extLst>
                <a:ext uri="{FF2B5EF4-FFF2-40B4-BE49-F238E27FC236}">
                  <a16:creationId xmlns:a16="http://schemas.microsoft.com/office/drawing/2014/main" id="{204EA6FF-E757-4304-B239-79DA87D16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2827" y="408856"/>
              <a:ext cx="863314" cy="836916"/>
            </a:xfrm>
            <a:prstGeom prst="rect">
              <a:avLst/>
            </a:prstGeom>
          </p:spPr>
        </p:pic>
        <p:sp>
          <p:nvSpPr>
            <p:cNvPr id="35" name="Rectangle: Rounded Corners 34">
              <a:extLst>
                <a:ext uri="{FF2B5EF4-FFF2-40B4-BE49-F238E27FC236}">
                  <a16:creationId xmlns:a16="http://schemas.microsoft.com/office/drawing/2014/main" id="{689AF29D-1158-480F-9D3C-D570E8D109AD}"/>
                </a:ext>
              </a:extLst>
            </p:cNvPr>
            <p:cNvSpPr/>
            <p:nvPr/>
          </p:nvSpPr>
          <p:spPr>
            <a:xfrm>
              <a:off x="290287" y="755410"/>
              <a:ext cx="2859314"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6" name="Rectangle: Rounded Corners 35">
              <a:extLst>
                <a:ext uri="{FF2B5EF4-FFF2-40B4-BE49-F238E27FC236}">
                  <a16:creationId xmlns:a16="http://schemas.microsoft.com/office/drawing/2014/main" id="{C1C18D9B-524A-4962-A6FA-6D78893618DB}"/>
                </a:ext>
              </a:extLst>
            </p:cNvPr>
            <p:cNvSpPr/>
            <p:nvPr/>
          </p:nvSpPr>
          <p:spPr>
            <a:xfrm>
              <a:off x="6737351" y="755410"/>
              <a:ext cx="2897412"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9" name="Rectangle: Rounded Corners 28">
            <a:extLst>
              <a:ext uri="{FF2B5EF4-FFF2-40B4-BE49-F238E27FC236}">
                <a16:creationId xmlns:a16="http://schemas.microsoft.com/office/drawing/2014/main" id="{6913EEF1-D354-44EF-9291-2FB9A62A9875}"/>
              </a:ext>
            </a:extLst>
          </p:cNvPr>
          <p:cNvSpPr/>
          <p:nvPr/>
        </p:nvSpPr>
        <p:spPr>
          <a:xfrm rot="5400000">
            <a:off x="7993640" y="3621879"/>
            <a:ext cx="5646840" cy="86512"/>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B02284AF-0882-4B93-B313-1D59592FAD20}"/>
              </a:ext>
            </a:extLst>
          </p:cNvPr>
          <p:cNvSpPr/>
          <p:nvPr/>
        </p:nvSpPr>
        <p:spPr>
          <a:xfrm rot="5400000">
            <a:off x="-1421243" y="3651841"/>
            <a:ext cx="5706767" cy="86513"/>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037CF74C-CE71-4539-9F89-009F0FDF4E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2729" y="3686831"/>
            <a:ext cx="3636884" cy="2746755"/>
          </a:xfrm>
          <a:prstGeom prst="rect">
            <a:avLst/>
          </a:prstGeom>
          <a:ln>
            <a:noFill/>
          </a:ln>
          <a:effectLst>
            <a:softEdge rad="112500"/>
          </a:effectLst>
        </p:spPr>
      </p:pic>
      <p:pic>
        <p:nvPicPr>
          <p:cNvPr id="5" name="Picture 4">
            <a:extLst>
              <a:ext uri="{FF2B5EF4-FFF2-40B4-BE49-F238E27FC236}">
                <a16:creationId xmlns:a16="http://schemas.microsoft.com/office/drawing/2014/main" id="{47C84D75-5875-47A7-9DE3-1B5F5A8B07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965"/>
          <a:stretch/>
        </p:blipFill>
        <p:spPr>
          <a:xfrm>
            <a:off x="4812729" y="1143556"/>
            <a:ext cx="3636884" cy="2543275"/>
          </a:xfrm>
          <a:prstGeom prst="rect">
            <a:avLst/>
          </a:prstGeom>
          <a:ln>
            <a:noFill/>
          </a:ln>
          <a:effectLst>
            <a:softEdge rad="112500"/>
          </a:effectLst>
        </p:spPr>
      </p:pic>
      <p:pic>
        <p:nvPicPr>
          <p:cNvPr id="7" name="Picture 6" descr="A group of people standing around a sign&#10;&#10;Description automatically generated">
            <a:extLst>
              <a:ext uri="{FF2B5EF4-FFF2-40B4-BE49-F238E27FC236}">
                <a16:creationId xmlns:a16="http://schemas.microsoft.com/office/drawing/2014/main" id="{04A033BB-A2E5-4DB2-B89A-84C93C1A03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8008" y="1105190"/>
            <a:ext cx="2953414" cy="1658160"/>
          </a:xfrm>
          <a:prstGeom prst="rect">
            <a:avLst/>
          </a:prstGeom>
          <a:ln>
            <a:noFill/>
          </a:ln>
          <a:effectLst>
            <a:softEdge rad="112500"/>
          </a:effectLst>
        </p:spPr>
      </p:pic>
      <p:pic>
        <p:nvPicPr>
          <p:cNvPr id="11" name="Picture 10" descr="A group of people standing around a display&#10;&#10;Description automatically generated">
            <a:extLst>
              <a:ext uri="{FF2B5EF4-FFF2-40B4-BE49-F238E27FC236}">
                <a16:creationId xmlns:a16="http://schemas.microsoft.com/office/drawing/2014/main" id="{CDC88114-B709-4E12-A4C0-7632A411C0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8825" y="2828852"/>
            <a:ext cx="3071780" cy="1658160"/>
          </a:xfrm>
          <a:prstGeom prst="rect">
            <a:avLst/>
          </a:prstGeom>
          <a:ln>
            <a:noFill/>
          </a:ln>
          <a:effectLst>
            <a:softEdge rad="112500"/>
          </a:effectLst>
        </p:spPr>
      </p:pic>
      <p:pic>
        <p:nvPicPr>
          <p:cNvPr id="14" name="Picture 13">
            <a:extLst>
              <a:ext uri="{FF2B5EF4-FFF2-40B4-BE49-F238E27FC236}">
                <a16:creationId xmlns:a16="http://schemas.microsoft.com/office/drawing/2014/main" id="{E7C40A5D-B5DC-46C6-8B33-2C60B87169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3849" y="4438874"/>
            <a:ext cx="3058434" cy="1944242"/>
          </a:xfrm>
          <a:prstGeom prst="rect">
            <a:avLst/>
          </a:prstGeom>
          <a:ln>
            <a:noFill/>
          </a:ln>
          <a:effectLst>
            <a:softEdge rad="112500"/>
          </a:effectLst>
        </p:spPr>
      </p:pic>
      <p:sp>
        <p:nvSpPr>
          <p:cNvPr id="15" name="Rectangle: Rounded Corners 14">
            <a:extLst>
              <a:ext uri="{FF2B5EF4-FFF2-40B4-BE49-F238E27FC236}">
                <a16:creationId xmlns:a16="http://schemas.microsoft.com/office/drawing/2014/main" id="{AD1CFBD0-445A-478A-A1D3-7226F571EA95}"/>
              </a:ext>
            </a:extLst>
          </p:cNvPr>
          <p:cNvSpPr/>
          <p:nvPr/>
        </p:nvSpPr>
        <p:spPr>
          <a:xfrm>
            <a:off x="8546474" y="1137579"/>
            <a:ext cx="2222149" cy="52056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EG" sz="1900" b="1" dirty="0">
                <a:solidFill>
                  <a:srgbClr val="C00000"/>
                </a:solidFill>
                <a:effectLst>
                  <a:outerShdw blurRad="38100" dist="38100" dir="2700000" algn="tl">
                    <a:srgbClr val="000000">
                      <a:alpha val="43137"/>
                    </a:srgbClr>
                  </a:outerShdw>
                </a:effectLst>
                <a:cs typeface="SKR HEAD1" pitchFamily="2" charset="-78"/>
              </a:rPr>
              <a:t>اطـــلاق أولى القوافــــل التنموية المطورة</a:t>
            </a:r>
          </a:p>
          <a:p>
            <a:pPr algn="just" rtl="1"/>
            <a:endParaRPr lang="ar-EG" sz="1400" b="1" dirty="0"/>
          </a:p>
          <a:p>
            <a:pPr algn="just" rtl="1"/>
            <a:r>
              <a:rPr lang="ar-EG" dirty="0">
                <a:solidFill>
                  <a:srgbClr val="002060"/>
                </a:solidFill>
                <a:latin typeface="Calibri" panose="020F0502020204030204" pitchFamily="34" charset="0"/>
                <a:cs typeface="SKR HEAD1" pitchFamily="2" charset="-78"/>
              </a:rPr>
              <a:t>ضمن المبادرة الرئاسية            </a:t>
            </a:r>
            <a:r>
              <a:rPr lang="en-US" sz="1600" dirty="0">
                <a:solidFill>
                  <a:srgbClr val="C00000"/>
                </a:solidFill>
                <a:latin typeface="Calibri" panose="020F0502020204030204" pitchFamily="34" charset="0"/>
                <a:cs typeface="SKR HEAD1" pitchFamily="2" charset="-78"/>
              </a:rPr>
              <a:t>“</a:t>
            </a:r>
            <a:r>
              <a:rPr lang="ar-EG" sz="1600" dirty="0">
                <a:solidFill>
                  <a:srgbClr val="C00000"/>
                </a:solidFill>
                <a:latin typeface="Calibri" panose="020F0502020204030204" pitchFamily="34" charset="0"/>
                <a:cs typeface="SKR HEAD1" pitchFamily="2" charset="-78"/>
              </a:rPr>
              <a:t>بداية جديدة لبناء الإنسان</a:t>
            </a:r>
            <a:r>
              <a:rPr lang="en-US" sz="1600" dirty="0">
                <a:solidFill>
                  <a:srgbClr val="C00000"/>
                </a:solidFill>
                <a:latin typeface="Calibri" panose="020F0502020204030204" pitchFamily="34" charset="0"/>
                <a:cs typeface="SKR HEAD1" pitchFamily="2" charset="-78"/>
              </a:rPr>
              <a:t>”</a:t>
            </a:r>
            <a:r>
              <a:rPr lang="ar-EG" sz="1600" dirty="0">
                <a:solidFill>
                  <a:srgbClr val="C00000"/>
                </a:solidFill>
                <a:latin typeface="Calibri" panose="020F0502020204030204" pitchFamily="34" charset="0"/>
                <a:cs typeface="SKR HEAD1" pitchFamily="2" charset="-78"/>
              </a:rPr>
              <a:t>.</a:t>
            </a:r>
          </a:p>
          <a:p>
            <a:pPr algn="just" rtl="1"/>
            <a:r>
              <a:rPr lang="ar-EG" dirty="0">
                <a:solidFill>
                  <a:srgbClr val="002060"/>
                </a:solidFill>
                <a:latin typeface="Calibri" panose="020F0502020204030204" pitchFamily="34" charset="0"/>
                <a:cs typeface="SKR HEAD1" pitchFamily="2" charset="-78"/>
              </a:rPr>
              <a:t>استحداث خدمات مطورة فى محور التنمية البشرية والتدريب من خلال تنفيذ أنشطة مشروع:</a:t>
            </a:r>
          </a:p>
          <a:p>
            <a:pPr algn="just" rtl="1"/>
            <a:r>
              <a:rPr lang="ar-EG" dirty="0">
                <a:solidFill>
                  <a:srgbClr val="C00000"/>
                </a:solidFill>
                <a:latin typeface="Calibri" panose="020F0502020204030204" pitchFamily="34" charset="0"/>
                <a:cs typeface="SKR HEAD1" pitchFamily="2" charset="-78"/>
              </a:rPr>
              <a:t>"مختبرات الإبداع والتنمية" </a:t>
            </a:r>
          </a:p>
          <a:p>
            <a:pPr algn="just" rtl="1"/>
            <a:r>
              <a:rPr lang="ar-EG" dirty="0">
                <a:solidFill>
                  <a:srgbClr val="002060"/>
                </a:solidFill>
                <a:latin typeface="Calibri" panose="020F0502020204030204" pitchFamily="34" charset="0"/>
                <a:cs typeface="SKR HEAD1" pitchFamily="2" charset="-78"/>
              </a:rPr>
              <a:t>وتواجد مدربين وميسرين لمقابلة الأهالى لتعريفهم وتسجيلهم ببرامج التدريب المختلفـــــة والتى تـــــم تصميمهــــا وصياغتهـــا لتتناســب مع كافة فئات المواطنيــــن واحتياجاتهــم المختلفة.</a:t>
            </a:r>
            <a:endParaRPr lang="en-US" dirty="0">
              <a:solidFill>
                <a:srgbClr val="002060"/>
              </a:solidFill>
              <a:latin typeface="Calibri" panose="020F0502020204030204" pitchFamily="34" charset="0"/>
              <a:cs typeface="SKR HEAD1" pitchFamily="2" charset="-78"/>
            </a:endParaRPr>
          </a:p>
        </p:txBody>
      </p:sp>
    </p:spTree>
    <p:extLst>
      <p:ext uri="{BB962C8B-B14F-4D97-AF65-F5344CB8AC3E}">
        <p14:creationId xmlns:p14="http://schemas.microsoft.com/office/powerpoint/2010/main" val="99512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5C2019A-723C-419F-A568-E115E9DB61EA}"/>
              </a:ext>
            </a:extLst>
          </p:cNvPr>
          <p:cNvSpPr/>
          <p:nvPr/>
        </p:nvSpPr>
        <p:spPr>
          <a:xfrm>
            <a:off x="1428499" y="6488512"/>
            <a:ext cx="9405255"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F78B6CE-01F5-4DA4-9A92-67A0276EC9F4}"/>
              </a:ext>
            </a:extLst>
          </p:cNvPr>
          <p:cNvSpPr txBox="1"/>
          <p:nvPr/>
        </p:nvSpPr>
        <p:spPr>
          <a:xfrm>
            <a:off x="6502466" y="1519512"/>
            <a:ext cx="4553570" cy="584775"/>
          </a:xfrm>
          <a:prstGeom prst="rect">
            <a:avLst/>
          </a:prstGeom>
          <a:noFill/>
        </p:spPr>
        <p:txBody>
          <a:bodyPr wrap="square">
            <a:spAutoFit/>
          </a:bodyPr>
          <a:lstStyle/>
          <a:p>
            <a:pPr algn="ctr" rtl="1"/>
            <a:r>
              <a:rPr lang="ar-EG" sz="3200" b="1" dirty="0">
                <a:solidFill>
                  <a:schemeClr val="accent2">
                    <a:lumMod val="50000"/>
                  </a:schemeClr>
                </a:solidFill>
                <a:effectLst>
                  <a:outerShdw blurRad="38100" dist="38100" dir="2700000" algn="tl">
                    <a:srgbClr val="000000">
                      <a:alpha val="43137"/>
                    </a:srgbClr>
                  </a:outerShdw>
                </a:effectLst>
                <a:latin typeface="Albertus Extra Bold"/>
                <a:cs typeface="SKR HEAD1" pitchFamily="2" charset="-78"/>
              </a:rPr>
              <a:t>مشروع "مختبرات الابداع والتنمية"</a:t>
            </a:r>
            <a:endParaRPr lang="en-US" sz="3200" b="1" dirty="0">
              <a:solidFill>
                <a:schemeClr val="accent2">
                  <a:lumMod val="50000"/>
                </a:schemeClr>
              </a:solidFill>
              <a:effectLst>
                <a:outerShdw blurRad="38100" dist="38100" dir="2700000" algn="tl">
                  <a:srgbClr val="000000">
                    <a:alpha val="43137"/>
                  </a:srgbClr>
                </a:outerShdw>
              </a:effectLst>
              <a:latin typeface="Albertus Extra Bold"/>
              <a:cs typeface="SKR HEAD1" pitchFamily="2" charset="-78"/>
            </a:endParaRPr>
          </a:p>
        </p:txBody>
      </p:sp>
      <p:sp>
        <p:nvSpPr>
          <p:cNvPr id="10" name="TextBox 9">
            <a:extLst>
              <a:ext uri="{FF2B5EF4-FFF2-40B4-BE49-F238E27FC236}">
                <a16:creationId xmlns:a16="http://schemas.microsoft.com/office/drawing/2014/main" id="{C0FF595D-D2D2-4440-B6F5-79AF24BCC56C}"/>
              </a:ext>
            </a:extLst>
          </p:cNvPr>
          <p:cNvSpPr txBox="1"/>
          <p:nvPr/>
        </p:nvSpPr>
        <p:spPr>
          <a:xfrm>
            <a:off x="6161022" y="2172599"/>
            <a:ext cx="4553570" cy="4471224"/>
          </a:xfrm>
          <a:prstGeom prst="rect">
            <a:avLst/>
          </a:prstGeom>
          <a:noFill/>
        </p:spPr>
        <p:txBody>
          <a:bodyPr wrap="square">
            <a:spAutoFit/>
          </a:bodyPr>
          <a:lstStyle/>
          <a:p>
            <a:pPr marL="285750" indent="-285750" algn="just" rtl="1">
              <a:lnSpc>
                <a:spcPct val="115000"/>
              </a:lnSpc>
              <a:spcAft>
                <a:spcPts val="1000"/>
              </a:spcAft>
              <a:buClr>
                <a:srgbClr val="000000"/>
              </a:buClr>
              <a:buFont typeface="Wingdings" panose="05000000000000000000" pitchFamily="2" charset="2"/>
              <a:buChar char="§"/>
            </a:pPr>
            <a:r>
              <a:rPr lang="ar-EG" dirty="0">
                <a:solidFill>
                  <a:srgbClr val="002060"/>
                </a:solidFill>
                <a:latin typeface="Calibri" panose="020F0502020204030204" pitchFamily="34" charset="0"/>
                <a:cs typeface="SKR HEAD1" pitchFamily="2" charset="-78"/>
              </a:rPr>
              <a:t>شهدت القافلة تنفيذ مشروع مختبرات الابداع والتنمية لأول مره بالجامعات المصريه لتوفير الدعم الفنى والارشادى للمواطنين من سن (6-25) سنة مع تقديم منح تدريبية مجانية فى محاور متنوعة من برامج التنمية البشرية.</a:t>
            </a:r>
          </a:p>
          <a:p>
            <a:pPr marL="285750" indent="-285750" algn="just" rtl="1">
              <a:lnSpc>
                <a:spcPct val="115000"/>
              </a:lnSpc>
              <a:spcAft>
                <a:spcPts val="1000"/>
              </a:spcAft>
              <a:buClr>
                <a:srgbClr val="000000"/>
              </a:buClr>
              <a:buFont typeface="Wingdings" panose="05000000000000000000" pitchFamily="2" charset="2"/>
              <a:buChar char="§"/>
            </a:pPr>
            <a:r>
              <a:rPr lang="ar-EG" dirty="0">
                <a:solidFill>
                  <a:srgbClr val="002060"/>
                </a:solidFill>
                <a:latin typeface="Calibri" panose="020F0502020204030204" pitchFamily="34" charset="0"/>
                <a:ea typeface="Times New Roman" panose="02020603050405020304" pitchFamily="18" charset="0"/>
                <a:cs typeface="SKR HEAD1" pitchFamily="2" charset="-78"/>
              </a:rPr>
              <a:t>حيث وفرت الجامعة عدد كبير من المتطوعين وعدد من أجهزة التابليت المتصل بشبكة الانترنت لتيسير تسجل المواطنين الراغبين فى المشاركة بأنشطة المشروع وتعريفهم ببرامجه التدريبية حيث تم تسجيل 219 طلب لمنح التدريب من الفئات المستهدفة كما تم عقد لقاءات مع المواطنين لاستبيان ارائهم فى الاحتياجات التدريبية والبرامج المطروحة للتسجيل الإلكترونى واسفرت المقابلات عن استحداث (8) برامج جديدة وفقاً لرصد وتحليل الآراء وسيتم اضافتها على رابط التسجيل الإلكترونى للتدريب .</a:t>
            </a:r>
          </a:p>
          <a:p>
            <a:pPr marL="285750" indent="-285750" algn="r" rtl="1">
              <a:lnSpc>
                <a:spcPct val="115000"/>
              </a:lnSpc>
              <a:spcAft>
                <a:spcPts val="1000"/>
              </a:spcAft>
              <a:buClr>
                <a:srgbClr val="000000"/>
              </a:buClr>
              <a:buFont typeface="Wingdings" panose="05000000000000000000" pitchFamily="2" charset="2"/>
              <a:buChar char="§"/>
            </a:pPr>
            <a:endParaRPr lang="en-US" dirty="0">
              <a:solidFill>
                <a:srgbClr val="002060"/>
              </a:solidFill>
              <a:latin typeface="Calibri" panose="020F0502020204030204" pitchFamily="34" charset="0"/>
              <a:ea typeface="Times New Roman" panose="02020603050405020304" pitchFamily="18" charset="0"/>
              <a:cs typeface="SKR HEAD1" pitchFamily="2" charset="-78"/>
            </a:endParaRPr>
          </a:p>
        </p:txBody>
      </p:sp>
      <p:sp>
        <p:nvSpPr>
          <p:cNvPr id="14" name="Rectangle 13">
            <a:extLst>
              <a:ext uri="{FF2B5EF4-FFF2-40B4-BE49-F238E27FC236}">
                <a16:creationId xmlns:a16="http://schemas.microsoft.com/office/drawing/2014/main" id="{D055BE22-049E-4AE5-B651-951D9F3DC05F}"/>
              </a:ext>
            </a:extLst>
          </p:cNvPr>
          <p:cNvSpPr/>
          <p:nvPr/>
        </p:nvSpPr>
        <p:spPr>
          <a:xfrm>
            <a:off x="2497760" y="5149152"/>
            <a:ext cx="1603386" cy="518577"/>
          </a:xfrm>
          <a:prstGeom prst="rect">
            <a:avLst/>
          </a:prstGeom>
          <a:solidFill>
            <a:srgbClr val="002060"/>
          </a:solidFill>
          <a:ln>
            <a:solidFill>
              <a:schemeClr val="accent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EG" sz="2000" b="1" dirty="0">
                <a:effectLst>
                  <a:outerShdw blurRad="38100" dist="38100" dir="2700000" algn="tl">
                    <a:srgbClr val="000000">
                      <a:alpha val="43137"/>
                    </a:srgbClr>
                  </a:outerShdw>
                </a:effectLst>
              </a:rPr>
              <a:t>عدد المستفيدين</a:t>
            </a:r>
            <a:endParaRPr lang="ar-EG" sz="2000" b="1" dirty="0">
              <a:effectLst>
                <a:outerShdw blurRad="38100" dist="38100" dir="2700000" algn="tl">
                  <a:srgbClr val="000000">
                    <a:alpha val="43137"/>
                  </a:srgbClr>
                </a:outerShdw>
              </a:effectLst>
              <a:latin typeface="29LT Bukra Bold Italic" panose="000B0903020204020204" pitchFamily="34" charset="-78"/>
              <a:cs typeface="29LT Bukra Bold Italic" panose="000B0903020204020204" pitchFamily="34" charset="-78"/>
            </a:endParaRPr>
          </a:p>
        </p:txBody>
      </p:sp>
      <p:sp>
        <p:nvSpPr>
          <p:cNvPr id="15" name="Rectangle 14">
            <a:extLst>
              <a:ext uri="{FF2B5EF4-FFF2-40B4-BE49-F238E27FC236}">
                <a16:creationId xmlns:a16="http://schemas.microsoft.com/office/drawing/2014/main" id="{650AA1F9-F91B-4210-91C8-62EB47228C35}"/>
              </a:ext>
            </a:extLst>
          </p:cNvPr>
          <p:cNvSpPr/>
          <p:nvPr/>
        </p:nvSpPr>
        <p:spPr>
          <a:xfrm>
            <a:off x="2504464" y="5772389"/>
            <a:ext cx="1603386" cy="518577"/>
          </a:xfrm>
          <a:prstGeom prst="rect">
            <a:avLst/>
          </a:prstGeom>
          <a:solidFill>
            <a:srgbClr val="7E0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bg1"/>
                </a:solidFill>
                <a:effectLst>
                  <a:outerShdw blurRad="38100" dist="38100" dir="2700000" algn="tl">
                    <a:srgbClr val="000000">
                      <a:alpha val="43137"/>
                    </a:srgbClr>
                  </a:outerShdw>
                </a:effectLst>
              </a:rPr>
              <a:t>219</a:t>
            </a:r>
            <a:endParaRPr lang="ar-EG" sz="2000" b="1" dirty="0">
              <a:solidFill>
                <a:schemeClr val="bg1"/>
              </a:solidFill>
              <a:effectLst>
                <a:outerShdw blurRad="38100" dist="38100" dir="2700000" algn="tl">
                  <a:srgbClr val="000000">
                    <a:alpha val="43137"/>
                  </a:srgbClr>
                </a:outerShdw>
              </a:effectLst>
            </a:endParaRPr>
          </a:p>
        </p:txBody>
      </p:sp>
      <p:grpSp>
        <p:nvGrpSpPr>
          <p:cNvPr id="23" name="Group 62">
            <a:extLst>
              <a:ext uri="{FF2B5EF4-FFF2-40B4-BE49-F238E27FC236}">
                <a16:creationId xmlns:a16="http://schemas.microsoft.com/office/drawing/2014/main" id="{3E1365F9-25CA-4B93-875D-D26B62C25394}"/>
              </a:ext>
            </a:extLst>
          </p:cNvPr>
          <p:cNvGrpSpPr/>
          <p:nvPr/>
        </p:nvGrpSpPr>
        <p:grpSpPr>
          <a:xfrm>
            <a:off x="3615886" y="5960907"/>
            <a:ext cx="436128" cy="251733"/>
            <a:chOff x="5961063" y="2919413"/>
            <a:chExt cx="1744662" cy="966788"/>
          </a:xfrm>
          <a:solidFill>
            <a:schemeClr val="accent1">
              <a:lumMod val="75000"/>
            </a:schemeClr>
          </a:solidFill>
        </p:grpSpPr>
        <p:sp>
          <p:nvSpPr>
            <p:cNvPr id="24" name="Freeform 12">
              <a:extLst>
                <a:ext uri="{FF2B5EF4-FFF2-40B4-BE49-F238E27FC236}">
                  <a16:creationId xmlns:a16="http://schemas.microsoft.com/office/drawing/2014/main" id="{1506E582-B745-4792-BA53-5E989F752E8B}"/>
                </a:ext>
              </a:extLst>
            </p:cNvPr>
            <p:cNvSpPr>
              <a:spLocks/>
            </p:cNvSpPr>
            <p:nvPr/>
          </p:nvSpPr>
          <p:spPr bwMode="auto">
            <a:xfrm>
              <a:off x="6635750" y="2971801"/>
              <a:ext cx="401638" cy="454025"/>
            </a:xfrm>
            <a:custGeom>
              <a:avLst/>
              <a:gdLst/>
              <a:ahLst/>
              <a:cxnLst>
                <a:cxn ang="0">
                  <a:pos x="127" y="0"/>
                </a:cxn>
                <a:cxn ang="0">
                  <a:pos x="156" y="3"/>
                </a:cxn>
                <a:cxn ang="0">
                  <a:pos x="182" y="11"/>
                </a:cxn>
                <a:cxn ang="0">
                  <a:pos x="202" y="22"/>
                </a:cxn>
                <a:cxn ang="0">
                  <a:pos x="218" y="35"/>
                </a:cxn>
                <a:cxn ang="0">
                  <a:pos x="231" y="52"/>
                </a:cxn>
                <a:cxn ang="0">
                  <a:pos x="241" y="72"/>
                </a:cxn>
                <a:cxn ang="0">
                  <a:pos x="248" y="94"/>
                </a:cxn>
                <a:cxn ang="0">
                  <a:pos x="252" y="118"/>
                </a:cxn>
                <a:cxn ang="0">
                  <a:pos x="253" y="144"/>
                </a:cxn>
                <a:cxn ang="0">
                  <a:pos x="250" y="176"/>
                </a:cxn>
                <a:cxn ang="0">
                  <a:pos x="240" y="207"/>
                </a:cxn>
                <a:cxn ang="0">
                  <a:pos x="225" y="233"/>
                </a:cxn>
                <a:cxn ang="0">
                  <a:pos x="206" y="255"/>
                </a:cxn>
                <a:cxn ang="0">
                  <a:pos x="183" y="272"/>
                </a:cxn>
                <a:cxn ang="0">
                  <a:pos x="156" y="283"/>
                </a:cxn>
                <a:cxn ang="0">
                  <a:pos x="127" y="286"/>
                </a:cxn>
                <a:cxn ang="0">
                  <a:pos x="98" y="283"/>
                </a:cxn>
                <a:cxn ang="0">
                  <a:pos x="71" y="272"/>
                </a:cxn>
                <a:cxn ang="0">
                  <a:pos x="47" y="255"/>
                </a:cxn>
                <a:cxn ang="0">
                  <a:pos x="28" y="233"/>
                </a:cxn>
                <a:cxn ang="0">
                  <a:pos x="13" y="207"/>
                </a:cxn>
                <a:cxn ang="0">
                  <a:pos x="3" y="176"/>
                </a:cxn>
                <a:cxn ang="0">
                  <a:pos x="0" y="144"/>
                </a:cxn>
                <a:cxn ang="0">
                  <a:pos x="1" y="118"/>
                </a:cxn>
                <a:cxn ang="0">
                  <a:pos x="6" y="94"/>
                </a:cxn>
                <a:cxn ang="0">
                  <a:pos x="13" y="70"/>
                </a:cxn>
                <a:cxn ang="0">
                  <a:pos x="23" y="50"/>
                </a:cxn>
                <a:cxn ang="0">
                  <a:pos x="37" y="33"/>
                </a:cxn>
                <a:cxn ang="0">
                  <a:pos x="54" y="18"/>
                </a:cxn>
                <a:cxn ang="0">
                  <a:pos x="75" y="7"/>
                </a:cxn>
                <a:cxn ang="0">
                  <a:pos x="99" y="1"/>
                </a:cxn>
                <a:cxn ang="0">
                  <a:pos x="127" y="0"/>
                </a:cxn>
              </a:cxnLst>
              <a:rect l="0" t="0" r="r" b="b"/>
              <a:pathLst>
                <a:path w="253" h="286">
                  <a:moveTo>
                    <a:pt x="127" y="0"/>
                  </a:moveTo>
                  <a:lnTo>
                    <a:pt x="156" y="3"/>
                  </a:lnTo>
                  <a:lnTo>
                    <a:pt x="182" y="11"/>
                  </a:lnTo>
                  <a:lnTo>
                    <a:pt x="202" y="22"/>
                  </a:lnTo>
                  <a:lnTo>
                    <a:pt x="218" y="35"/>
                  </a:lnTo>
                  <a:lnTo>
                    <a:pt x="231" y="52"/>
                  </a:lnTo>
                  <a:lnTo>
                    <a:pt x="241" y="72"/>
                  </a:lnTo>
                  <a:lnTo>
                    <a:pt x="248" y="94"/>
                  </a:lnTo>
                  <a:lnTo>
                    <a:pt x="252" y="118"/>
                  </a:lnTo>
                  <a:lnTo>
                    <a:pt x="253" y="144"/>
                  </a:lnTo>
                  <a:lnTo>
                    <a:pt x="250" y="176"/>
                  </a:lnTo>
                  <a:lnTo>
                    <a:pt x="240" y="207"/>
                  </a:lnTo>
                  <a:lnTo>
                    <a:pt x="225" y="233"/>
                  </a:lnTo>
                  <a:lnTo>
                    <a:pt x="206" y="255"/>
                  </a:lnTo>
                  <a:lnTo>
                    <a:pt x="183" y="272"/>
                  </a:lnTo>
                  <a:lnTo>
                    <a:pt x="156" y="283"/>
                  </a:lnTo>
                  <a:lnTo>
                    <a:pt x="127" y="286"/>
                  </a:lnTo>
                  <a:lnTo>
                    <a:pt x="98" y="283"/>
                  </a:lnTo>
                  <a:lnTo>
                    <a:pt x="71" y="272"/>
                  </a:lnTo>
                  <a:lnTo>
                    <a:pt x="47" y="255"/>
                  </a:lnTo>
                  <a:lnTo>
                    <a:pt x="28" y="233"/>
                  </a:lnTo>
                  <a:lnTo>
                    <a:pt x="13" y="207"/>
                  </a:lnTo>
                  <a:lnTo>
                    <a:pt x="3" y="176"/>
                  </a:lnTo>
                  <a:lnTo>
                    <a:pt x="0" y="144"/>
                  </a:lnTo>
                  <a:lnTo>
                    <a:pt x="1" y="118"/>
                  </a:lnTo>
                  <a:lnTo>
                    <a:pt x="6" y="94"/>
                  </a:lnTo>
                  <a:lnTo>
                    <a:pt x="13" y="70"/>
                  </a:lnTo>
                  <a:lnTo>
                    <a:pt x="23" y="50"/>
                  </a:lnTo>
                  <a:lnTo>
                    <a:pt x="37" y="33"/>
                  </a:lnTo>
                  <a:lnTo>
                    <a:pt x="54" y="18"/>
                  </a:lnTo>
                  <a:lnTo>
                    <a:pt x="75" y="7"/>
                  </a:lnTo>
                  <a:lnTo>
                    <a:pt x="99" y="1"/>
                  </a:lnTo>
                  <a:lnTo>
                    <a:pt x="127"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5" name="Freeform 13">
              <a:extLst>
                <a:ext uri="{FF2B5EF4-FFF2-40B4-BE49-F238E27FC236}">
                  <a16:creationId xmlns:a16="http://schemas.microsoft.com/office/drawing/2014/main" id="{92A881B2-605E-4F9E-9F76-08B8BB94E278}"/>
                </a:ext>
              </a:extLst>
            </p:cNvPr>
            <p:cNvSpPr>
              <a:spLocks/>
            </p:cNvSpPr>
            <p:nvPr/>
          </p:nvSpPr>
          <p:spPr bwMode="auto">
            <a:xfrm>
              <a:off x="7161213" y="2919413"/>
              <a:ext cx="334963" cy="379413"/>
            </a:xfrm>
            <a:custGeom>
              <a:avLst/>
              <a:gdLst/>
              <a:ahLst/>
              <a:cxnLst>
                <a:cxn ang="0">
                  <a:pos x="105" y="0"/>
                </a:cxn>
                <a:cxn ang="0">
                  <a:pos x="132" y="3"/>
                </a:cxn>
                <a:cxn ang="0">
                  <a:pos x="155" y="11"/>
                </a:cxn>
                <a:cxn ang="0">
                  <a:pos x="173" y="22"/>
                </a:cxn>
                <a:cxn ang="0">
                  <a:pos x="188" y="36"/>
                </a:cxn>
                <a:cxn ang="0">
                  <a:pos x="199" y="53"/>
                </a:cxn>
                <a:cxn ang="0">
                  <a:pos x="206" y="73"/>
                </a:cxn>
                <a:cxn ang="0">
                  <a:pos x="210" y="95"/>
                </a:cxn>
                <a:cxn ang="0">
                  <a:pos x="211" y="119"/>
                </a:cxn>
                <a:cxn ang="0">
                  <a:pos x="208" y="146"/>
                </a:cxn>
                <a:cxn ang="0">
                  <a:pos x="200" y="172"/>
                </a:cxn>
                <a:cxn ang="0">
                  <a:pos x="188" y="194"/>
                </a:cxn>
                <a:cxn ang="0">
                  <a:pos x="171" y="212"/>
                </a:cxn>
                <a:cxn ang="0">
                  <a:pos x="151" y="227"/>
                </a:cxn>
                <a:cxn ang="0">
                  <a:pos x="130" y="235"/>
                </a:cxn>
                <a:cxn ang="0">
                  <a:pos x="105" y="239"/>
                </a:cxn>
                <a:cxn ang="0">
                  <a:pos x="81" y="235"/>
                </a:cxn>
                <a:cxn ang="0">
                  <a:pos x="59" y="227"/>
                </a:cxn>
                <a:cxn ang="0">
                  <a:pos x="40" y="212"/>
                </a:cxn>
                <a:cxn ang="0">
                  <a:pos x="23" y="194"/>
                </a:cxn>
                <a:cxn ang="0">
                  <a:pos x="11" y="172"/>
                </a:cxn>
                <a:cxn ang="0">
                  <a:pos x="2" y="146"/>
                </a:cxn>
                <a:cxn ang="0">
                  <a:pos x="0" y="119"/>
                </a:cxn>
                <a:cxn ang="0">
                  <a:pos x="1" y="95"/>
                </a:cxn>
                <a:cxn ang="0">
                  <a:pos x="6" y="73"/>
                </a:cxn>
                <a:cxn ang="0">
                  <a:pos x="13" y="52"/>
                </a:cxn>
                <a:cxn ang="0">
                  <a:pos x="24" y="34"/>
                </a:cxn>
                <a:cxn ang="0">
                  <a:pos x="39" y="19"/>
                </a:cxn>
                <a:cxn ang="0">
                  <a:pos x="57" y="8"/>
                </a:cxn>
                <a:cxn ang="0">
                  <a:pos x="79" y="1"/>
                </a:cxn>
                <a:cxn ang="0">
                  <a:pos x="105" y="0"/>
                </a:cxn>
              </a:cxnLst>
              <a:rect l="0" t="0" r="r" b="b"/>
              <a:pathLst>
                <a:path w="211" h="239">
                  <a:moveTo>
                    <a:pt x="105" y="0"/>
                  </a:moveTo>
                  <a:lnTo>
                    <a:pt x="132" y="3"/>
                  </a:lnTo>
                  <a:lnTo>
                    <a:pt x="155" y="11"/>
                  </a:lnTo>
                  <a:lnTo>
                    <a:pt x="173" y="22"/>
                  </a:lnTo>
                  <a:lnTo>
                    <a:pt x="188" y="36"/>
                  </a:lnTo>
                  <a:lnTo>
                    <a:pt x="199" y="53"/>
                  </a:lnTo>
                  <a:lnTo>
                    <a:pt x="206" y="73"/>
                  </a:lnTo>
                  <a:lnTo>
                    <a:pt x="210" y="95"/>
                  </a:lnTo>
                  <a:lnTo>
                    <a:pt x="211" y="119"/>
                  </a:lnTo>
                  <a:lnTo>
                    <a:pt x="208" y="146"/>
                  </a:lnTo>
                  <a:lnTo>
                    <a:pt x="200" y="172"/>
                  </a:lnTo>
                  <a:lnTo>
                    <a:pt x="188" y="194"/>
                  </a:lnTo>
                  <a:lnTo>
                    <a:pt x="171" y="212"/>
                  </a:lnTo>
                  <a:lnTo>
                    <a:pt x="151" y="227"/>
                  </a:lnTo>
                  <a:lnTo>
                    <a:pt x="130"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4" y="34"/>
                  </a:lnTo>
                  <a:lnTo>
                    <a:pt x="39" y="19"/>
                  </a:lnTo>
                  <a:lnTo>
                    <a:pt x="57" y="8"/>
                  </a:lnTo>
                  <a:lnTo>
                    <a:pt x="79" y="1"/>
                  </a:lnTo>
                  <a:lnTo>
                    <a:pt x="105"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6" name="Freeform 14">
              <a:extLst>
                <a:ext uri="{FF2B5EF4-FFF2-40B4-BE49-F238E27FC236}">
                  <a16:creationId xmlns:a16="http://schemas.microsoft.com/office/drawing/2014/main" id="{1853FD47-C5D2-47A5-913F-0CCDFDBE5789}"/>
                </a:ext>
              </a:extLst>
            </p:cNvPr>
            <p:cNvSpPr>
              <a:spLocks/>
            </p:cNvSpPr>
            <p:nvPr/>
          </p:nvSpPr>
          <p:spPr bwMode="auto">
            <a:xfrm>
              <a:off x="6173788" y="2919413"/>
              <a:ext cx="336550" cy="379413"/>
            </a:xfrm>
            <a:custGeom>
              <a:avLst/>
              <a:gdLst/>
              <a:ahLst/>
              <a:cxnLst>
                <a:cxn ang="0">
                  <a:pos x="105" y="0"/>
                </a:cxn>
                <a:cxn ang="0">
                  <a:pos x="133" y="3"/>
                </a:cxn>
                <a:cxn ang="0">
                  <a:pos x="156" y="11"/>
                </a:cxn>
                <a:cxn ang="0">
                  <a:pos x="174" y="22"/>
                </a:cxn>
                <a:cxn ang="0">
                  <a:pos x="189" y="36"/>
                </a:cxn>
                <a:cxn ang="0">
                  <a:pos x="200" y="53"/>
                </a:cxn>
                <a:cxn ang="0">
                  <a:pos x="207" y="73"/>
                </a:cxn>
                <a:cxn ang="0">
                  <a:pos x="211" y="95"/>
                </a:cxn>
                <a:cxn ang="0">
                  <a:pos x="212" y="119"/>
                </a:cxn>
                <a:cxn ang="0">
                  <a:pos x="210" y="146"/>
                </a:cxn>
                <a:cxn ang="0">
                  <a:pos x="201" y="172"/>
                </a:cxn>
                <a:cxn ang="0">
                  <a:pos x="189" y="194"/>
                </a:cxn>
                <a:cxn ang="0">
                  <a:pos x="172" y="212"/>
                </a:cxn>
                <a:cxn ang="0">
                  <a:pos x="153" y="227"/>
                </a:cxn>
                <a:cxn ang="0">
                  <a:pos x="129" y="235"/>
                </a:cxn>
                <a:cxn ang="0">
                  <a:pos x="105" y="239"/>
                </a:cxn>
                <a:cxn ang="0">
                  <a:pos x="81" y="235"/>
                </a:cxn>
                <a:cxn ang="0">
                  <a:pos x="59" y="227"/>
                </a:cxn>
                <a:cxn ang="0">
                  <a:pos x="40" y="212"/>
                </a:cxn>
                <a:cxn ang="0">
                  <a:pos x="23" y="194"/>
                </a:cxn>
                <a:cxn ang="0">
                  <a:pos x="11" y="172"/>
                </a:cxn>
                <a:cxn ang="0">
                  <a:pos x="2" y="146"/>
                </a:cxn>
                <a:cxn ang="0">
                  <a:pos x="0" y="119"/>
                </a:cxn>
                <a:cxn ang="0">
                  <a:pos x="1" y="95"/>
                </a:cxn>
                <a:cxn ang="0">
                  <a:pos x="6" y="73"/>
                </a:cxn>
                <a:cxn ang="0">
                  <a:pos x="13" y="52"/>
                </a:cxn>
                <a:cxn ang="0">
                  <a:pos x="25" y="34"/>
                </a:cxn>
                <a:cxn ang="0">
                  <a:pos x="40" y="19"/>
                </a:cxn>
                <a:cxn ang="0">
                  <a:pos x="58" y="8"/>
                </a:cxn>
                <a:cxn ang="0">
                  <a:pos x="80" y="1"/>
                </a:cxn>
                <a:cxn ang="0">
                  <a:pos x="105" y="0"/>
                </a:cxn>
              </a:cxnLst>
              <a:rect l="0" t="0" r="r" b="b"/>
              <a:pathLst>
                <a:path w="212" h="239">
                  <a:moveTo>
                    <a:pt x="105" y="0"/>
                  </a:moveTo>
                  <a:lnTo>
                    <a:pt x="133" y="3"/>
                  </a:lnTo>
                  <a:lnTo>
                    <a:pt x="156" y="11"/>
                  </a:lnTo>
                  <a:lnTo>
                    <a:pt x="174" y="22"/>
                  </a:lnTo>
                  <a:lnTo>
                    <a:pt x="189" y="36"/>
                  </a:lnTo>
                  <a:lnTo>
                    <a:pt x="200" y="53"/>
                  </a:lnTo>
                  <a:lnTo>
                    <a:pt x="207" y="73"/>
                  </a:lnTo>
                  <a:lnTo>
                    <a:pt x="211" y="95"/>
                  </a:lnTo>
                  <a:lnTo>
                    <a:pt x="212" y="119"/>
                  </a:lnTo>
                  <a:lnTo>
                    <a:pt x="210" y="146"/>
                  </a:lnTo>
                  <a:lnTo>
                    <a:pt x="201" y="172"/>
                  </a:lnTo>
                  <a:lnTo>
                    <a:pt x="189" y="194"/>
                  </a:lnTo>
                  <a:lnTo>
                    <a:pt x="172" y="212"/>
                  </a:lnTo>
                  <a:lnTo>
                    <a:pt x="153" y="227"/>
                  </a:lnTo>
                  <a:lnTo>
                    <a:pt x="129"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5" y="34"/>
                  </a:lnTo>
                  <a:lnTo>
                    <a:pt x="40" y="19"/>
                  </a:lnTo>
                  <a:lnTo>
                    <a:pt x="58" y="8"/>
                  </a:lnTo>
                  <a:lnTo>
                    <a:pt x="80" y="1"/>
                  </a:lnTo>
                  <a:lnTo>
                    <a:pt x="105"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7" name="Freeform 15">
              <a:extLst>
                <a:ext uri="{FF2B5EF4-FFF2-40B4-BE49-F238E27FC236}">
                  <a16:creationId xmlns:a16="http://schemas.microsoft.com/office/drawing/2014/main" id="{E3B20C27-C5EE-4BB1-9B65-A6FA1CE2A473}"/>
                </a:ext>
              </a:extLst>
            </p:cNvPr>
            <p:cNvSpPr>
              <a:spLocks/>
            </p:cNvSpPr>
            <p:nvPr/>
          </p:nvSpPr>
          <p:spPr bwMode="auto">
            <a:xfrm>
              <a:off x="5961063" y="3308351"/>
              <a:ext cx="674688" cy="355600"/>
            </a:xfrm>
            <a:custGeom>
              <a:avLst/>
              <a:gdLst/>
              <a:ahLst/>
              <a:cxnLst>
                <a:cxn ang="0">
                  <a:pos x="319" y="0"/>
                </a:cxn>
                <a:cxn ang="0">
                  <a:pos x="348" y="7"/>
                </a:cxn>
                <a:cxn ang="0">
                  <a:pos x="373" y="17"/>
                </a:cxn>
                <a:cxn ang="0">
                  <a:pos x="391" y="27"/>
                </a:cxn>
                <a:cxn ang="0">
                  <a:pos x="404" y="36"/>
                </a:cxn>
                <a:cxn ang="0">
                  <a:pos x="414" y="45"/>
                </a:cxn>
                <a:cxn ang="0">
                  <a:pos x="420" y="52"/>
                </a:cxn>
                <a:cxn ang="0">
                  <a:pos x="424" y="58"/>
                </a:cxn>
                <a:cxn ang="0">
                  <a:pos x="425" y="60"/>
                </a:cxn>
                <a:cxn ang="0">
                  <a:pos x="393" y="68"/>
                </a:cxn>
                <a:cxn ang="0">
                  <a:pos x="364" y="80"/>
                </a:cxn>
                <a:cxn ang="0">
                  <a:pos x="340" y="96"/>
                </a:cxn>
                <a:cxn ang="0">
                  <a:pos x="318" y="113"/>
                </a:cxn>
                <a:cxn ang="0">
                  <a:pos x="300" y="133"/>
                </a:cxn>
                <a:cxn ang="0">
                  <a:pos x="285" y="151"/>
                </a:cxn>
                <a:cxn ang="0">
                  <a:pos x="273" y="171"/>
                </a:cxn>
                <a:cxn ang="0">
                  <a:pos x="263" y="188"/>
                </a:cxn>
                <a:cxn ang="0">
                  <a:pos x="256" y="202"/>
                </a:cxn>
                <a:cxn ang="0">
                  <a:pos x="251" y="213"/>
                </a:cxn>
                <a:cxn ang="0">
                  <a:pos x="249" y="222"/>
                </a:cxn>
                <a:cxn ang="0">
                  <a:pos x="248" y="224"/>
                </a:cxn>
                <a:cxn ang="0">
                  <a:pos x="158" y="224"/>
                </a:cxn>
                <a:cxn ang="0">
                  <a:pos x="123" y="222"/>
                </a:cxn>
                <a:cxn ang="0">
                  <a:pos x="92" y="218"/>
                </a:cxn>
                <a:cxn ang="0">
                  <a:pos x="67" y="214"/>
                </a:cxn>
                <a:cxn ang="0">
                  <a:pos x="48" y="211"/>
                </a:cxn>
                <a:cxn ang="0">
                  <a:pos x="31" y="207"/>
                </a:cxn>
                <a:cxn ang="0">
                  <a:pos x="19" y="202"/>
                </a:cxn>
                <a:cxn ang="0">
                  <a:pos x="10" y="199"/>
                </a:cxn>
                <a:cxn ang="0">
                  <a:pos x="4" y="196"/>
                </a:cxn>
                <a:cxn ang="0">
                  <a:pos x="2" y="195"/>
                </a:cxn>
                <a:cxn ang="0">
                  <a:pos x="0" y="194"/>
                </a:cxn>
                <a:cxn ang="0">
                  <a:pos x="4" y="160"/>
                </a:cxn>
                <a:cxn ang="0">
                  <a:pos x="11" y="129"/>
                </a:cxn>
                <a:cxn ang="0">
                  <a:pos x="22" y="103"/>
                </a:cxn>
                <a:cxn ang="0">
                  <a:pos x="35" y="80"/>
                </a:cxn>
                <a:cxn ang="0">
                  <a:pos x="51" y="62"/>
                </a:cxn>
                <a:cxn ang="0">
                  <a:pos x="67" y="46"/>
                </a:cxn>
                <a:cxn ang="0">
                  <a:pos x="83" y="34"/>
                </a:cxn>
                <a:cxn ang="0">
                  <a:pos x="101" y="24"/>
                </a:cxn>
                <a:cxn ang="0">
                  <a:pos x="116" y="17"/>
                </a:cxn>
                <a:cxn ang="0">
                  <a:pos x="129" y="12"/>
                </a:cxn>
                <a:cxn ang="0">
                  <a:pos x="139" y="8"/>
                </a:cxn>
                <a:cxn ang="0">
                  <a:pos x="146" y="6"/>
                </a:cxn>
                <a:cxn ang="0">
                  <a:pos x="148" y="6"/>
                </a:cxn>
                <a:cxn ang="0">
                  <a:pos x="176" y="22"/>
                </a:cxn>
                <a:cxn ang="0">
                  <a:pos x="202" y="32"/>
                </a:cxn>
                <a:cxn ang="0">
                  <a:pos x="225" y="35"/>
                </a:cxn>
                <a:cxn ang="0">
                  <a:pos x="245" y="35"/>
                </a:cxn>
                <a:cxn ang="0">
                  <a:pos x="265" y="32"/>
                </a:cxn>
                <a:cxn ang="0">
                  <a:pos x="280" y="27"/>
                </a:cxn>
                <a:cxn ang="0">
                  <a:pos x="294" y="19"/>
                </a:cxn>
                <a:cxn ang="0">
                  <a:pos x="305" y="12"/>
                </a:cxn>
                <a:cxn ang="0">
                  <a:pos x="313" y="6"/>
                </a:cxn>
                <a:cxn ang="0">
                  <a:pos x="319" y="0"/>
                </a:cxn>
              </a:cxnLst>
              <a:rect l="0" t="0" r="r" b="b"/>
              <a:pathLst>
                <a:path w="425" h="224">
                  <a:moveTo>
                    <a:pt x="319" y="0"/>
                  </a:moveTo>
                  <a:lnTo>
                    <a:pt x="348" y="7"/>
                  </a:lnTo>
                  <a:lnTo>
                    <a:pt x="373" y="17"/>
                  </a:lnTo>
                  <a:lnTo>
                    <a:pt x="391" y="27"/>
                  </a:lnTo>
                  <a:lnTo>
                    <a:pt x="404" y="36"/>
                  </a:lnTo>
                  <a:lnTo>
                    <a:pt x="414" y="45"/>
                  </a:lnTo>
                  <a:lnTo>
                    <a:pt x="420" y="52"/>
                  </a:lnTo>
                  <a:lnTo>
                    <a:pt x="424" y="58"/>
                  </a:lnTo>
                  <a:lnTo>
                    <a:pt x="425" y="60"/>
                  </a:lnTo>
                  <a:lnTo>
                    <a:pt x="393" y="68"/>
                  </a:lnTo>
                  <a:lnTo>
                    <a:pt x="364" y="80"/>
                  </a:lnTo>
                  <a:lnTo>
                    <a:pt x="340" y="96"/>
                  </a:lnTo>
                  <a:lnTo>
                    <a:pt x="318" y="113"/>
                  </a:lnTo>
                  <a:lnTo>
                    <a:pt x="300" y="133"/>
                  </a:lnTo>
                  <a:lnTo>
                    <a:pt x="285" y="151"/>
                  </a:lnTo>
                  <a:lnTo>
                    <a:pt x="273" y="171"/>
                  </a:lnTo>
                  <a:lnTo>
                    <a:pt x="263" y="188"/>
                  </a:lnTo>
                  <a:lnTo>
                    <a:pt x="256" y="202"/>
                  </a:lnTo>
                  <a:lnTo>
                    <a:pt x="251" y="213"/>
                  </a:lnTo>
                  <a:lnTo>
                    <a:pt x="249" y="222"/>
                  </a:lnTo>
                  <a:lnTo>
                    <a:pt x="248" y="224"/>
                  </a:lnTo>
                  <a:lnTo>
                    <a:pt x="158" y="224"/>
                  </a:lnTo>
                  <a:lnTo>
                    <a:pt x="123" y="222"/>
                  </a:lnTo>
                  <a:lnTo>
                    <a:pt x="92" y="218"/>
                  </a:lnTo>
                  <a:lnTo>
                    <a:pt x="67" y="214"/>
                  </a:lnTo>
                  <a:lnTo>
                    <a:pt x="48" y="211"/>
                  </a:lnTo>
                  <a:lnTo>
                    <a:pt x="31" y="207"/>
                  </a:lnTo>
                  <a:lnTo>
                    <a:pt x="19" y="202"/>
                  </a:lnTo>
                  <a:lnTo>
                    <a:pt x="10" y="199"/>
                  </a:lnTo>
                  <a:lnTo>
                    <a:pt x="4" y="196"/>
                  </a:lnTo>
                  <a:lnTo>
                    <a:pt x="2" y="195"/>
                  </a:lnTo>
                  <a:lnTo>
                    <a:pt x="0" y="194"/>
                  </a:lnTo>
                  <a:lnTo>
                    <a:pt x="4" y="160"/>
                  </a:lnTo>
                  <a:lnTo>
                    <a:pt x="11" y="129"/>
                  </a:lnTo>
                  <a:lnTo>
                    <a:pt x="22" y="103"/>
                  </a:lnTo>
                  <a:lnTo>
                    <a:pt x="35" y="80"/>
                  </a:lnTo>
                  <a:lnTo>
                    <a:pt x="51" y="62"/>
                  </a:lnTo>
                  <a:lnTo>
                    <a:pt x="67" y="46"/>
                  </a:lnTo>
                  <a:lnTo>
                    <a:pt x="83" y="34"/>
                  </a:lnTo>
                  <a:lnTo>
                    <a:pt x="101" y="24"/>
                  </a:lnTo>
                  <a:lnTo>
                    <a:pt x="116" y="17"/>
                  </a:lnTo>
                  <a:lnTo>
                    <a:pt x="129" y="12"/>
                  </a:lnTo>
                  <a:lnTo>
                    <a:pt x="139" y="8"/>
                  </a:lnTo>
                  <a:lnTo>
                    <a:pt x="146" y="6"/>
                  </a:lnTo>
                  <a:lnTo>
                    <a:pt x="148" y="6"/>
                  </a:lnTo>
                  <a:lnTo>
                    <a:pt x="176" y="22"/>
                  </a:lnTo>
                  <a:lnTo>
                    <a:pt x="202" y="32"/>
                  </a:lnTo>
                  <a:lnTo>
                    <a:pt x="225" y="35"/>
                  </a:lnTo>
                  <a:lnTo>
                    <a:pt x="245" y="35"/>
                  </a:lnTo>
                  <a:lnTo>
                    <a:pt x="265" y="32"/>
                  </a:lnTo>
                  <a:lnTo>
                    <a:pt x="280" y="27"/>
                  </a:lnTo>
                  <a:lnTo>
                    <a:pt x="294" y="19"/>
                  </a:lnTo>
                  <a:lnTo>
                    <a:pt x="305" y="12"/>
                  </a:lnTo>
                  <a:lnTo>
                    <a:pt x="313" y="6"/>
                  </a:lnTo>
                  <a:lnTo>
                    <a:pt x="319"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8" name="Freeform 16">
              <a:extLst>
                <a:ext uri="{FF2B5EF4-FFF2-40B4-BE49-F238E27FC236}">
                  <a16:creationId xmlns:a16="http://schemas.microsoft.com/office/drawing/2014/main" id="{8C5AF443-95E9-4809-913B-719D33F89170}"/>
                </a:ext>
              </a:extLst>
            </p:cNvPr>
            <p:cNvSpPr>
              <a:spLocks/>
            </p:cNvSpPr>
            <p:nvPr/>
          </p:nvSpPr>
          <p:spPr bwMode="auto">
            <a:xfrm>
              <a:off x="6383338" y="3449638"/>
              <a:ext cx="900113" cy="436563"/>
            </a:xfrm>
            <a:custGeom>
              <a:avLst/>
              <a:gdLst/>
              <a:ahLst/>
              <a:cxnLst>
                <a:cxn ang="0">
                  <a:pos x="377" y="0"/>
                </a:cxn>
                <a:cxn ang="0">
                  <a:pos x="411" y="7"/>
                </a:cxn>
                <a:cxn ang="0">
                  <a:pos x="441" y="19"/>
                </a:cxn>
                <a:cxn ang="0">
                  <a:pos x="467" y="34"/>
                </a:cxn>
                <a:cxn ang="0">
                  <a:pos x="490" y="51"/>
                </a:cxn>
                <a:cxn ang="0">
                  <a:pos x="508" y="71"/>
                </a:cxn>
                <a:cxn ang="0">
                  <a:pos x="523" y="91"/>
                </a:cxn>
                <a:cxn ang="0">
                  <a:pos x="536" y="112"/>
                </a:cxn>
                <a:cxn ang="0">
                  <a:pos x="546" y="134"/>
                </a:cxn>
                <a:cxn ang="0">
                  <a:pos x="553" y="155"/>
                </a:cxn>
                <a:cxn ang="0">
                  <a:pos x="559" y="174"/>
                </a:cxn>
                <a:cxn ang="0">
                  <a:pos x="563" y="191"/>
                </a:cxn>
                <a:cxn ang="0">
                  <a:pos x="565" y="206"/>
                </a:cxn>
                <a:cxn ang="0">
                  <a:pos x="566" y="217"/>
                </a:cxn>
                <a:cxn ang="0">
                  <a:pos x="567" y="224"/>
                </a:cxn>
                <a:cxn ang="0">
                  <a:pos x="567" y="227"/>
                </a:cxn>
                <a:cxn ang="0">
                  <a:pos x="502" y="246"/>
                </a:cxn>
                <a:cxn ang="0">
                  <a:pos x="439" y="260"/>
                </a:cxn>
                <a:cxn ang="0">
                  <a:pos x="380" y="269"/>
                </a:cxn>
                <a:cxn ang="0">
                  <a:pos x="324" y="274"/>
                </a:cxn>
                <a:cxn ang="0">
                  <a:pos x="272" y="275"/>
                </a:cxn>
                <a:cxn ang="0">
                  <a:pos x="223" y="274"/>
                </a:cxn>
                <a:cxn ang="0">
                  <a:pos x="178" y="269"/>
                </a:cxn>
                <a:cxn ang="0">
                  <a:pos x="138" y="264"/>
                </a:cxn>
                <a:cxn ang="0">
                  <a:pos x="103" y="257"/>
                </a:cxn>
                <a:cxn ang="0">
                  <a:pos x="73" y="250"/>
                </a:cxn>
                <a:cxn ang="0">
                  <a:pos x="47" y="242"/>
                </a:cxn>
                <a:cxn ang="0">
                  <a:pos x="27" y="235"/>
                </a:cxn>
                <a:cxn ang="0">
                  <a:pos x="12" y="229"/>
                </a:cxn>
                <a:cxn ang="0">
                  <a:pos x="4" y="225"/>
                </a:cxn>
                <a:cxn ang="0">
                  <a:pos x="0" y="224"/>
                </a:cxn>
                <a:cxn ang="0">
                  <a:pos x="2" y="188"/>
                </a:cxn>
                <a:cxn ang="0">
                  <a:pos x="8" y="155"/>
                </a:cxn>
                <a:cxn ang="0">
                  <a:pos x="19" y="127"/>
                </a:cxn>
                <a:cxn ang="0">
                  <a:pos x="31" y="101"/>
                </a:cxn>
                <a:cxn ang="0">
                  <a:pos x="47" y="80"/>
                </a:cxn>
                <a:cxn ang="0">
                  <a:pos x="63" y="62"/>
                </a:cxn>
                <a:cxn ang="0">
                  <a:pos x="81" y="46"/>
                </a:cxn>
                <a:cxn ang="0">
                  <a:pos x="98" y="34"/>
                </a:cxn>
                <a:cxn ang="0">
                  <a:pos x="116" y="24"/>
                </a:cxn>
                <a:cxn ang="0">
                  <a:pos x="132" y="17"/>
                </a:cxn>
                <a:cxn ang="0">
                  <a:pos x="147" y="11"/>
                </a:cxn>
                <a:cxn ang="0">
                  <a:pos x="160" y="7"/>
                </a:cxn>
                <a:cxn ang="0">
                  <a:pos x="170" y="4"/>
                </a:cxn>
                <a:cxn ang="0">
                  <a:pos x="176" y="2"/>
                </a:cxn>
                <a:cxn ang="0">
                  <a:pos x="178" y="2"/>
                </a:cxn>
                <a:cxn ang="0">
                  <a:pos x="207" y="21"/>
                </a:cxn>
                <a:cxn ang="0">
                  <a:pos x="236" y="32"/>
                </a:cxn>
                <a:cxn ang="0">
                  <a:pos x="262" y="36"/>
                </a:cxn>
                <a:cxn ang="0">
                  <a:pos x="286" y="38"/>
                </a:cxn>
                <a:cxn ang="0">
                  <a:pos x="309" y="34"/>
                </a:cxn>
                <a:cxn ang="0">
                  <a:pos x="329" y="28"/>
                </a:cxn>
                <a:cxn ang="0">
                  <a:pos x="346" y="21"/>
                </a:cxn>
                <a:cxn ang="0">
                  <a:pos x="359" y="13"/>
                </a:cxn>
                <a:cxn ang="0">
                  <a:pos x="369" y="7"/>
                </a:cxn>
                <a:cxn ang="0">
                  <a:pos x="375" y="2"/>
                </a:cxn>
                <a:cxn ang="0">
                  <a:pos x="377" y="0"/>
                </a:cxn>
              </a:cxnLst>
              <a:rect l="0" t="0" r="r" b="b"/>
              <a:pathLst>
                <a:path w="567" h="275">
                  <a:moveTo>
                    <a:pt x="377" y="0"/>
                  </a:moveTo>
                  <a:lnTo>
                    <a:pt x="411" y="7"/>
                  </a:lnTo>
                  <a:lnTo>
                    <a:pt x="441" y="19"/>
                  </a:lnTo>
                  <a:lnTo>
                    <a:pt x="467" y="34"/>
                  </a:lnTo>
                  <a:lnTo>
                    <a:pt x="490" y="51"/>
                  </a:lnTo>
                  <a:lnTo>
                    <a:pt x="508" y="71"/>
                  </a:lnTo>
                  <a:lnTo>
                    <a:pt x="523" y="91"/>
                  </a:lnTo>
                  <a:lnTo>
                    <a:pt x="536" y="112"/>
                  </a:lnTo>
                  <a:lnTo>
                    <a:pt x="546" y="134"/>
                  </a:lnTo>
                  <a:lnTo>
                    <a:pt x="553" y="155"/>
                  </a:lnTo>
                  <a:lnTo>
                    <a:pt x="559" y="174"/>
                  </a:lnTo>
                  <a:lnTo>
                    <a:pt x="563" y="191"/>
                  </a:lnTo>
                  <a:lnTo>
                    <a:pt x="565" y="206"/>
                  </a:lnTo>
                  <a:lnTo>
                    <a:pt x="566" y="217"/>
                  </a:lnTo>
                  <a:lnTo>
                    <a:pt x="567" y="224"/>
                  </a:lnTo>
                  <a:lnTo>
                    <a:pt x="567" y="227"/>
                  </a:lnTo>
                  <a:lnTo>
                    <a:pt x="502" y="246"/>
                  </a:lnTo>
                  <a:lnTo>
                    <a:pt x="439" y="260"/>
                  </a:lnTo>
                  <a:lnTo>
                    <a:pt x="380" y="269"/>
                  </a:lnTo>
                  <a:lnTo>
                    <a:pt x="324" y="274"/>
                  </a:lnTo>
                  <a:lnTo>
                    <a:pt x="272" y="275"/>
                  </a:lnTo>
                  <a:lnTo>
                    <a:pt x="223" y="274"/>
                  </a:lnTo>
                  <a:lnTo>
                    <a:pt x="178" y="269"/>
                  </a:lnTo>
                  <a:lnTo>
                    <a:pt x="138" y="264"/>
                  </a:lnTo>
                  <a:lnTo>
                    <a:pt x="103" y="257"/>
                  </a:lnTo>
                  <a:lnTo>
                    <a:pt x="73" y="250"/>
                  </a:lnTo>
                  <a:lnTo>
                    <a:pt x="47" y="242"/>
                  </a:lnTo>
                  <a:lnTo>
                    <a:pt x="27" y="235"/>
                  </a:lnTo>
                  <a:lnTo>
                    <a:pt x="12" y="229"/>
                  </a:lnTo>
                  <a:lnTo>
                    <a:pt x="4" y="225"/>
                  </a:lnTo>
                  <a:lnTo>
                    <a:pt x="0" y="224"/>
                  </a:lnTo>
                  <a:lnTo>
                    <a:pt x="2" y="188"/>
                  </a:lnTo>
                  <a:lnTo>
                    <a:pt x="8" y="155"/>
                  </a:lnTo>
                  <a:lnTo>
                    <a:pt x="19" y="127"/>
                  </a:lnTo>
                  <a:lnTo>
                    <a:pt x="31" y="101"/>
                  </a:lnTo>
                  <a:lnTo>
                    <a:pt x="47" y="80"/>
                  </a:lnTo>
                  <a:lnTo>
                    <a:pt x="63" y="62"/>
                  </a:lnTo>
                  <a:lnTo>
                    <a:pt x="81" y="46"/>
                  </a:lnTo>
                  <a:lnTo>
                    <a:pt x="98" y="34"/>
                  </a:lnTo>
                  <a:lnTo>
                    <a:pt x="116" y="24"/>
                  </a:lnTo>
                  <a:lnTo>
                    <a:pt x="132" y="17"/>
                  </a:lnTo>
                  <a:lnTo>
                    <a:pt x="147" y="11"/>
                  </a:lnTo>
                  <a:lnTo>
                    <a:pt x="160" y="7"/>
                  </a:lnTo>
                  <a:lnTo>
                    <a:pt x="170" y="4"/>
                  </a:lnTo>
                  <a:lnTo>
                    <a:pt x="176" y="2"/>
                  </a:lnTo>
                  <a:lnTo>
                    <a:pt x="178" y="2"/>
                  </a:lnTo>
                  <a:lnTo>
                    <a:pt x="207" y="21"/>
                  </a:lnTo>
                  <a:lnTo>
                    <a:pt x="236" y="32"/>
                  </a:lnTo>
                  <a:lnTo>
                    <a:pt x="262" y="36"/>
                  </a:lnTo>
                  <a:lnTo>
                    <a:pt x="286" y="38"/>
                  </a:lnTo>
                  <a:lnTo>
                    <a:pt x="309" y="34"/>
                  </a:lnTo>
                  <a:lnTo>
                    <a:pt x="329" y="28"/>
                  </a:lnTo>
                  <a:lnTo>
                    <a:pt x="346" y="21"/>
                  </a:lnTo>
                  <a:lnTo>
                    <a:pt x="359" y="13"/>
                  </a:lnTo>
                  <a:lnTo>
                    <a:pt x="369" y="7"/>
                  </a:lnTo>
                  <a:lnTo>
                    <a:pt x="375" y="2"/>
                  </a:lnTo>
                  <a:lnTo>
                    <a:pt x="377"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9" name="Freeform 17">
              <a:extLst>
                <a:ext uri="{FF2B5EF4-FFF2-40B4-BE49-F238E27FC236}">
                  <a16:creationId xmlns:a16="http://schemas.microsoft.com/office/drawing/2014/main" id="{85279738-72E9-4082-8C36-D62D5E8009F2}"/>
                </a:ext>
              </a:extLst>
            </p:cNvPr>
            <p:cNvSpPr>
              <a:spLocks/>
            </p:cNvSpPr>
            <p:nvPr/>
          </p:nvSpPr>
          <p:spPr bwMode="auto">
            <a:xfrm>
              <a:off x="7038975" y="3311526"/>
              <a:ext cx="666750" cy="354013"/>
            </a:xfrm>
            <a:custGeom>
              <a:avLst/>
              <a:gdLst/>
              <a:ahLst/>
              <a:cxnLst>
                <a:cxn ang="0">
                  <a:pos x="91" y="0"/>
                </a:cxn>
                <a:cxn ang="0">
                  <a:pos x="117" y="17"/>
                </a:cxn>
                <a:cxn ang="0">
                  <a:pos x="142" y="27"/>
                </a:cxn>
                <a:cxn ang="0">
                  <a:pos x="165" y="32"/>
                </a:cxn>
                <a:cxn ang="0">
                  <a:pos x="188" y="33"/>
                </a:cxn>
                <a:cxn ang="0">
                  <a:pos x="208" y="31"/>
                </a:cxn>
                <a:cxn ang="0">
                  <a:pos x="226" y="26"/>
                </a:cxn>
                <a:cxn ang="0">
                  <a:pos x="253" y="12"/>
                </a:cxn>
                <a:cxn ang="0">
                  <a:pos x="262" y="6"/>
                </a:cxn>
                <a:cxn ang="0">
                  <a:pos x="267" y="2"/>
                </a:cxn>
                <a:cxn ang="0">
                  <a:pos x="270" y="0"/>
                </a:cxn>
                <a:cxn ang="0">
                  <a:pos x="301" y="10"/>
                </a:cxn>
                <a:cxn ang="0">
                  <a:pos x="329" y="23"/>
                </a:cxn>
                <a:cxn ang="0">
                  <a:pos x="351" y="38"/>
                </a:cxn>
                <a:cxn ang="0">
                  <a:pos x="370" y="55"/>
                </a:cxn>
                <a:cxn ang="0">
                  <a:pos x="385" y="72"/>
                </a:cxn>
                <a:cxn ang="0">
                  <a:pos x="397" y="92"/>
                </a:cxn>
                <a:cxn ang="0">
                  <a:pos x="406" y="110"/>
                </a:cxn>
                <a:cxn ang="0">
                  <a:pos x="412" y="127"/>
                </a:cxn>
                <a:cxn ang="0">
                  <a:pos x="416" y="144"/>
                </a:cxn>
                <a:cxn ang="0">
                  <a:pos x="419" y="159"/>
                </a:cxn>
                <a:cxn ang="0">
                  <a:pos x="420" y="171"/>
                </a:cxn>
                <a:cxn ang="0">
                  <a:pos x="420" y="189"/>
                </a:cxn>
                <a:cxn ang="0">
                  <a:pos x="393" y="200"/>
                </a:cxn>
                <a:cxn ang="0">
                  <a:pos x="365" y="209"/>
                </a:cxn>
                <a:cxn ang="0">
                  <a:pos x="335" y="215"/>
                </a:cxn>
                <a:cxn ang="0">
                  <a:pos x="305" y="220"/>
                </a:cxn>
                <a:cxn ang="0">
                  <a:pos x="276" y="222"/>
                </a:cxn>
                <a:cxn ang="0">
                  <a:pos x="248" y="223"/>
                </a:cxn>
                <a:cxn ang="0">
                  <a:pos x="224" y="223"/>
                </a:cxn>
                <a:cxn ang="0">
                  <a:pos x="202" y="222"/>
                </a:cxn>
                <a:cxn ang="0">
                  <a:pos x="186" y="222"/>
                </a:cxn>
                <a:cxn ang="0">
                  <a:pos x="175" y="221"/>
                </a:cxn>
                <a:cxn ang="0">
                  <a:pos x="171" y="221"/>
                </a:cxn>
                <a:cxn ang="0">
                  <a:pos x="156" y="184"/>
                </a:cxn>
                <a:cxn ang="0">
                  <a:pos x="137" y="154"/>
                </a:cxn>
                <a:cxn ang="0">
                  <a:pos x="117" y="128"/>
                </a:cxn>
                <a:cxn ang="0">
                  <a:pos x="96" y="108"/>
                </a:cxn>
                <a:cxn ang="0">
                  <a:pos x="76" y="91"/>
                </a:cxn>
                <a:cxn ang="0">
                  <a:pos x="56" y="78"/>
                </a:cxn>
                <a:cxn ang="0">
                  <a:pos x="38" y="70"/>
                </a:cxn>
                <a:cxn ang="0">
                  <a:pos x="23" y="64"/>
                </a:cxn>
                <a:cxn ang="0">
                  <a:pos x="11" y="60"/>
                </a:cxn>
                <a:cxn ang="0">
                  <a:pos x="3" y="58"/>
                </a:cxn>
                <a:cxn ang="0">
                  <a:pos x="0" y="58"/>
                </a:cxn>
                <a:cxn ang="0">
                  <a:pos x="15" y="39"/>
                </a:cxn>
                <a:cxn ang="0">
                  <a:pos x="32" y="26"/>
                </a:cxn>
                <a:cxn ang="0">
                  <a:pos x="49" y="16"/>
                </a:cxn>
                <a:cxn ang="0">
                  <a:pos x="65" y="9"/>
                </a:cxn>
                <a:cxn ang="0">
                  <a:pos x="79" y="4"/>
                </a:cxn>
                <a:cxn ang="0">
                  <a:pos x="88" y="2"/>
                </a:cxn>
                <a:cxn ang="0">
                  <a:pos x="91" y="0"/>
                </a:cxn>
              </a:cxnLst>
              <a:rect l="0" t="0" r="r" b="b"/>
              <a:pathLst>
                <a:path w="420" h="223">
                  <a:moveTo>
                    <a:pt x="91" y="0"/>
                  </a:moveTo>
                  <a:lnTo>
                    <a:pt x="117" y="17"/>
                  </a:lnTo>
                  <a:lnTo>
                    <a:pt x="142" y="27"/>
                  </a:lnTo>
                  <a:lnTo>
                    <a:pt x="165" y="32"/>
                  </a:lnTo>
                  <a:lnTo>
                    <a:pt x="188" y="33"/>
                  </a:lnTo>
                  <a:lnTo>
                    <a:pt x="208" y="31"/>
                  </a:lnTo>
                  <a:lnTo>
                    <a:pt x="226" y="26"/>
                  </a:lnTo>
                  <a:lnTo>
                    <a:pt x="253" y="12"/>
                  </a:lnTo>
                  <a:lnTo>
                    <a:pt x="262" y="6"/>
                  </a:lnTo>
                  <a:lnTo>
                    <a:pt x="267" y="2"/>
                  </a:lnTo>
                  <a:lnTo>
                    <a:pt x="270" y="0"/>
                  </a:lnTo>
                  <a:lnTo>
                    <a:pt x="301" y="10"/>
                  </a:lnTo>
                  <a:lnTo>
                    <a:pt x="329" y="23"/>
                  </a:lnTo>
                  <a:lnTo>
                    <a:pt x="351" y="38"/>
                  </a:lnTo>
                  <a:lnTo>
                    <a:pt x="370" y="55"/>
                  </a:lnTo>
                  <a:lnTo>
                    <a:pt x="385" y="72"/>
                  </a:lnTo>
                  <a:lnTo>
                    <a:pt x="397" y="92"/>
                  </a:lnTo>
                  <a:lnTo>
                    <a:pt x="406" y="110"/>
                  </a:lnTo>
                  <a:lnTo>
                    <a:pt x="412" y="127"/>
                  </a:lnTo>
                  <a:lnTo>
                    <a:pt x="416" y="144"/>
                  </a:lnTo>
                  <a:lnTo>
                    <a:pt x="419" y="159"/>
                  </a:lnTo>
                  <a:lnTo>
                    <a:pt x="420" y="171"/>
                  </a:lnTo>
                  <a:lnTo>
                    <a:pt x="420" y="189"/>
                  </a:lnTo>
                  <a:lnTo>
                    <a:pt x="393" y="200"/>
                  </a:lnTo>
                  <a:lnTo>
                    <a:pt x="365" y="209"/>
                  </a:lnTo>
                  <a:lnTo>
                    <a:pt x="335" y="215"/>
                  </a:lnTo>
                  <a:lnTo>
                    <a:pt x="305" y="220"/>
                  </a:lnTo>
                  <a:lnTo>
                    <a:pt x="276" y="222"/>
                  </a:lnTo>
                  <a:lnTo>
                    <a:pt x="248" y="223"/>
                  </a:lnTo>
                  <a:lnTo>
                    <a:pt x="224" y="223"/>
                  </a:lnTo>
                  <a:lnTo>
                    <a:pt x="202" y="222"/>
                  </a:lnTo>
                  <a:lnTo>
                    <a:pt x="186" y="222"/>
                  </a:lnTo>
                  <a:lnTo>
                    <a:pt x="175" y="221"/>
                  </a:lnTo>
                  <a:lnTo>
                    <a:pt x="171" y="221"/>
                  </a:lnTo>
                  <a:lnTo>
                    <a:pt x="156" y="184"/>
                  </a:lnTo>
                  <a:lnTo>
                    <a:pt x="137" y="154"/>
                  </a:lnTo>
                  <a:lnTo>
                    <a:pt x="117" y="128"/>
                  </a:lnTo>
                  <a:lnTo>
                    <a:pt x="96" y="108"/>
                  </a:lnTo>
                  <a:lnTo>
                    <a:pt x="76" y="91"/>
                  </a:lnTo>
                  <a:lnTo>
                    <a:pt x="56" y="78"/>
                  </a:lnTo>
                  <a:lnTo>
                    <a:pt x="38" y="70"/>
                  </a:lnTo>
                  <a:lnTo>
                    <a:pt x="23" y="64"/>
                  </a:lnTo>
                  <a:lnTo>
                    <a:pt x="11" y="60"/>
                  </a:lnTo>
                  <a:lnTo>
                    <a:pt x="3" y="58"/>
                  </a:lnTo>
                  <a:lnTo>
                    <a:pt x="0" y="58"/>
                  </a:lnTo>
                  <a:lnTo>
                    <a:pt x="15" y="39"/>
                  </a:lnTo>
                  <a:lnTo>
                    <a:pt x="32" y="26"/>
                  </a:lnTo>
                  <a:lnTo>
                    <a:pt x="49" y="16"/>
                  </a:lnTo>
                  <a:lnTo>
                    <a:pt x="65" y="9"/>
                  </a:lnTo>
                  <a:lnTo>
                    <a:pt x="79" y="4"/>
                  </a:lnTo>
                  <a:lnTo>
                    <a:pt x="88" y="2"/>
                  </a:lnTo>
                  <a:lnTo>
                    <a:pt x="91"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grpSp>
      <p:grpSp>
        <p:nvGrpSpPr>
          <p:cNvPr id="30" name="Group 29">
            <a:extLst>
              <a:ext uri="{FF2B5EF4-FFF2-40B4-BE49-F238E27FC236}">
                <a16:creationId xmlns:a16="http://schemas.microsoft.com/office/drawing/2014/main" id="{79D67F73-41B9-43C3-86C4-2B2BDC1CA8C4}"/>
              </a:ext>
            </a:extLst>
          </p:cNvPr>
          <p:cNvGrpSpPr/>
          <p:nvPr/>
        </p:nvGrpSpPr>
        <p:grpSpPr>
          <a:xfrm>
            <a:off x="1433287" y="250957"/>
            <a:ext cx="9344476" cy="1315303"/>
            <a:chOff x="290287" y="250956"/>
            <a:chExt cx="9344476" cy="1315303"/>
          </a:xfrm>
        </p:grpSpPr>
        <p:pic>
          <p:nvPicPr>
            <p:cNvPr id="31" name="Picture 30" descr="A red and black logo&#10;&#10;Description automatically generated">
              <a:extLst>
                <a:ext uri="{FF2B5EF4-FFF2-40B4-BE49-F238E27FC236}">
                  <a16:creationId xmlns:a16="http://schemas.microsoft.com/office/drawing/2014/main" id="{39A02DEB-479B-4F91-998A-64D8922C06B6}"/>
                </a:ext>
              </a:extLst>
            </p:cNvPr>
            <p:cNvPicPr>
              <a:picLocks noChangeAspect="1"/>
            </p:cNvPicPr>
            <p:nvPr/>
          </p:nvPicPr>
          <p:blipFill rotWithShape="1">
            <a:blip r:embed="rId2">
              <a:extLst>
                <a:ext uri="{28A0092B-C50C-407E-A947-70E740481C1C}">
                  <a14:useLocalDpi xmlns:a14="http://schemas.microsoft.com/office/drawing/2010/main" val="0"/>
                </a:ext>
              </a:extLst>
            </a:blip>
            <a:srcRect l="5300"/>
            <a:stretch/>
          </p:blipFill>
          <p:spPr>
            <a:xfrm>
              <a:off x="4898573" y="250956"/>
              <a:ext cx="2333235" cy="1315303"/>
            </a:xfrm>
            <a:prstGeom prst="rect">
              <a:avLst/>
            </a:prstGeom>
          </p:spPr>
        </p:pic>
        <p:sp>
          <p:nvSpPr>
            <p:cNvPr id="32" name="Flowchart: Connector 31">
              <a:extLst>
                <a:ext uri="{FF2B5EF4-FFF2-40B4-BE49-F238E27FC236}">
                  <a16:creationId xmlns:a16="http://schemas.microsoft.com/office/drawing/2014/main" id="{A4A92843-FFFE-4E15-A7E5-6CEDF384D2BB}"/>
                </a:ext>
              </a:extLst>
            </p:cNvPr>
            <p:cNvSpPr/>
            <p:nvPr/>
          </p:nvSpPr>
          <p:spPr>
            <a:xfrm>
              <a:off x="4253125" y="437655"/>
              <a:ext cx="813088" cy="808117"/>
            </a:xfrm>
            <a:prstGeom prst="flowChartConnector">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dirty="0"/>
            </a:p>
          </p:txBody>
        </p:sp>
        <p:pic>
          <p:nvPicPr>
            <p:cNvPr id="33" name="Picture 32" descr="A logo of a university&#10;&#10;Description automatically generated">
              <a:extLst>
                <a:ext uri="{FF2B5EF4-FFF2-40B4-BE49-F238E27FC236}">
                  <a16:creationId xmlns:a16="http://schemas.microsoft.com/office/drawing/2014/main" id="{785F00F7-9C22-48FF-B068-A033857558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2827" y="408856"/>
              <a:ext cx="863314" cy="836916"/>
            </a:xfrm>
            <a:prstGeom prst="rect">
              <a:avLst/>
            </a:prstGeom>
          </p:spPr>
        </p:pic>
        <p:sp>
          <p:nvSpPr>
            <p:cNvPr id="34" name="Rectangle: Rounded Corners 33">
              <a:extLst>
                <a:ext uri="{FF2B5EF4-FFF2-40B4-BE49-F238E27FC236}">
                  <a16:creationId xmlns:a16="http://schemas.microsoft.com/office/drawing/2014/main" id="{3F122ED4-C768-47ED-BA7A-E9B9E104896C}"/>
                </a:ext>
              </a:extLst>
            </p:cNvPr>
            <p:cNvSpPr/>
            <p:nvPr/>
          </p:nvSpPr>
          <p:spPr>
            <a:xfrm>
              <a:off x="290287" y="755410"/>
              <a:ext cx="2859314"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0AA851C4-F6A6-40C6-B9E9-24B367872C55}"/>
                </a:ext>
              </a:extLst>
            </p:cNvPr>
            <p:cNvSpPr/>
            <p:nvPr/>
          </p:nvSpPr>
          <p:spPr>
            <a:xfrm>
              <a:off x="6737351" y="755410"/>
              <a:ext cx="2897412"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2" name="Rectangle: Rounded Corners 21">
            <a:extLst>
              <a:ext uri="{FF2B5EF4-FFF2-40B4-BE49-F238E27FC236}">
                <a16:creationId xmlns:a16="http://schemas.microsoft.com/office/drawing/2014/main" id="{423A555B-64AF-46C1-88C7-5A66F7991970}"/>
              </a:ext>
            </a:extLst>
          </p:cNvPr>
          <p:cNvSpPr/>
          <p:nvPr/>
        </p:nvSpPr>
        <p:spPr>
          <a:xfrm rot="5400000">
            <a:off x="7927726" y="3627867"/>
            <a:ext cx="5778669" cy="86510"/>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F0F371D8-DBCD-4B43-A787-620F5460E37C}"/>
              </a:ext>
            </a:extLst>
          </p:cNvPr>
          <p:cNvSpPr/>
          <p:nvPr/>
        </p:nvSpPr>
        <p:spPr>
          <a:xfrm rot="5400000">
            <a:off x="-1387568" y="3616820"/>
            <a:ext cx="5661159" cy="82149"/>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3" name="Picture 2" descr="A group of people standing in front of a booth&#10;&#10;Description automatically generated">
            <a:extLst>
              <a:ext uri="{FF2B5EF4-FFF2-40B4-BE49-F238E27FC236}">
                <a16:creationId xmlns:a16="http://schemas.microsoft.com/office/drawing/2014/main" id="{2329FE08-5EBD-4D75-857F-D7E924C160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4722"/>
          <a:stretch/>
        </p:blipFill>
        <p:spPr>
          <a:xfrm>
            <a:off x="2018392" y="1566412"/>
            <a:ext cx="3189477" cy="3201291"/>
          </a:xfrm>
          <a:prstGeom prst="rect">
            <a:avLst/>
          </a:prstGeom>
          <a:ln>
            <a:noFill/>
          </a:ln>
          <a:effectLst>
            <a:softEdge rad="112500"/>
          </a:effectLst>
        </p:spPr>
      </p:pic>
    </p:spTree>
    <p:extLst>
      <p:ext uri="{BB962C8B-B14F-4D97-AF65-F5344CB8AC3E}">
        <p14:creationId xmlns:p14="http://schemas.microsoft.com/office/powerpoint/2010/main" val="131779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5C2019A-723C-419F-A568-E115E9DB61EA}"/>
              </a:ext>
            </a:extLst>
          </p:cNvPr>
          <p:cNvSpPr/>
          <p:nvPr/>
        </p:nvSpPr>
        <p:spPr>
          <a:xfrm>
            <a:off x="1428499" y="6488512"/>
            <a:ext cx="9405255"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F78B6CE-01F5-4DA4-9A92-67A0276EC9F4}"/>
              </a:ext>
            </a:extLst>
          </p:cNvPr>
          <p:cNvSpPr txBox="1"/>
          <p:nvPr/>
        </p:nvSpPr>
        <p:spPr>
          <a:xfrm>
            <a:off x="3804149" y="1534203"/>
            <a:ext cx="4553570" cy="584775"/>
          </a:xfrm>
          <a:prstGeom prst="rect">
            <a:avLst/>
          </a:prstGeom>
          <a:noFill/>
        </p:spPr>
        <p:txBody>
          <a:bodyPr wrap="square">
            <a:spAutoFit/>
          </a:bodyPr>
          <a:lstStyle/>
          <a:p>
            <a:pPr algn="ctr" rtl="1"/>
            <a:r>
              <a:rPr lang="ar-EG" sz="3200" b="1" dirty="0">
                <a:solidFill>
                  <a:schemeClr val="accent2">
                    <a:lumMod val="50000"/>
                  </a:schemeClr>
                </a:solidFill>
                <a:effectLst>
                  <a:outerShdw blurRad="38100" dist="38100" dir="2700000" algn="tl">
                    <a:srgbClr val="000000">
                      <a:alpha val="43137"/>
                    </a:srgbClr>
                  </a:outerShdw>
                </a:effectLst>
                <a:latin typeface="Albertus Extra Bold"/>
                <a:cs typeface="SKR HEAD1" pitchFamily="2" charset="-78"/>
              </a:rPr>
              <a:t>مشروع "مختبرات الابداع والتنمية"</a:t>
            </a:r>
            <a:endParaRPr lang="en-US" sz="3200" b="1" dirty="0">
              <a:solidFill>
                <a:schemeClr val="accent2">
                  <a:lumMod val="50000"/>
                </a:schemeClr>
              </a:solidFill>
              <a:effectLst>
                <a:outerShdw blurRad="38100" dist="38100" dir="2700000" algn="tl">
                  <a:srgbClr val="000000">
                    <a:alpha val="43137"/>
                  </a:srgbClr>
                </a:outerShdw>
              </a:effectLst>
              <a:latin typeface="Albertus Extra Bold"/>
              <a:cs typeface="SKR HEAD1" pitchFamily="2" charset="-78"/>
            </a:endParaRPr>
          </a:p>
        </p:txBody>
      </p:sp>
      <p:grpSp>
        <p:nvGrpSpPr>
          <p:cNvPr id="30" name="Group 29">
            <a:extLst>
              <a:ext uri="{FF2B5EF4-FFF2-40B4-BE49-F238E27FC236}">
                <a16:creationId xmlns:a16="http://schemas.microsoft.com/office/drawing/2014/main" id="{79D67F73-41B9-43C3-86C4-2B2BDC1CA8C4}"/>
              </a:ext>
            </a:extLst>
          </p:cNvPr>
          <p:cNvGrpSpPr/>
          <p:nvPr/>
        </p:nvGrpSpPr>
        <p:grpSpPr>
          <a:xfrm>
            <a:off x="1433287" y="250957"/>
            <a:ext cx="9344476" cy="1315303"/>
            <a:chOff x="290287" y="250956"/>
            <a:chExt cx="9344476" cy="1315303"/>
          </a:xfrm>
        </p:grpSpPr>
        <p:pic>
          <p:nvPicPr>
            <p:cNvPr id="31" name="Picture 30" descr="A red and black logo&#10;&#10;Description automatically generated">
              <a:extLst>
                <a:ext uri="{FF2B5EF4-FFF2-40B4-BE49-F238E27FC236}">
                  <a16:creationId xmlns:a16="http://schemas.microsoft.com/office/drawing/2014/main" id="{39A02DEB-479B-4F91-998A-64D8922C06B6}"/>
                </a:ext>
              </a:extLst>
            </p:cNvPr>
            <p:cNvPicPr>
              <a:picLocks noChangeAspect="1"/>
            </p:cNvPicPr>
            <p:nvPr/>
          </p:nvPicPr>
          <p:blipFill rotWithShape="1">
            <a:blip r:embed="rId2">
              <a:extLst>
                <a:ext uri="{28A0092B-C50C-407E-A947-70E740481C1C}">
                  <a14:useLocalDpi xmlns:a14="http://schemas.microsoft.com/office/drawing/2010/main" val="0"/>
                </a:ext>
              </a:extLst>
            </a:blip>
            <a:srcRect l="5300"/>
            <a:stretch/>
          </p:blipFill>
          <p:spPr>
            <a:xfrm>
              <a:off x="4898573" y="250956"/>
              <a:ext cx="2333235" cy="1315303"/>
            </a:xfrm>
            <a:prstGeom prst="rect">
              <a:avLst/>
            </a:prstGeom>
          </p:spPr>
        </p:pic>
        <p:sp>
          <p:nvSpPr>
            <p:cNvPr id="32" name="Flowchart: Connector 31">
              <a:extLst>
                <a:ext uri="{FF2B5EF4-FFF2-40B4-BE49-F238E27FC236}">
                  <a16:creationId xmlns:a16="http://schemas.microsoft.com/office/drawing/2014/main" id="{A4A92843-FFFE-4E15-A7E5-6CEDF384D2BB}"/>
                </a:ext>
              </a:extLst>
            </p:cNvPr>
            <p:cNvSpPr/>
            <p:nvPr/>
          </p:nvSpPr>
          <p:spPr>
            <a:xfrm>
              <a:off x="4253125" y="437655"/>
              <a:ext cx="813088" cy="808117"/>
            </a:xfrm>
            <a:prstGeom prst="flowChartConnector">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dirty="0"/>
            </a:p>
          </p:txBody>
        </p:sp>
        <p:pic>
          <p:nvPicPr>
            <p:cNvPr id="33" name="Picture 32" descr="A logo of a university&#10;&#10;Description automatically generated">
              <a:extLst>
                <a:ext uri="{FF2B5EF4-FFF2-40B4-BE49-F238E27FC236}">
                  <a16:creationId xmlns:a16="http://schemas.microsoft.com/office/drawing/2014/main" id="{785F00F7-9C22-48FF-B068-A033857558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2827" y="408856"/>
              <a:ext cx="863314" cy="836916"/>
            </a:xfrm>
            <a:prstGeom prst="rect">
              <a:avLst/>
            </a:prstGeom>
          </p:spPr>
        </p:pic>
        <p:sp>
          <p:nvSpPr>
            <p:cNvPr id="34" name="Rectangle: Rounded Corners 33">
              <a:extLst>
                <a:ext uri="{FF2B5EF4-FFF2-40B4-BE49-F238E27FC236}">
                  <a16:creationId xmlns:a16="http://schemas.microsoft.com/office/drawing/2014/main" id="{3F122ED4-C768-47ED-BA7A-E9B9E104896C}"/>
                </a:ext>
              </a:extLst>
            </p:cNvPr>
            <p:cNvSpPr/>
            <p:nvPr/>
          </p:nvSpPr>
          <p:spPr>
            <a:xfrm>
              <a:off x="290287" y="755410"/>
              <a:ext cx="2859314"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0AA851C4-F6A6-40C6-B9E9-24B367872C55}"/>
                </a:ext>
              </a:extLst>
            </p:cNvPr>
            <p:cNvSpPr/>
            <p:nvPr/>
          </p:nvSpPr>
          <p:spPr>
            <a:xfrm>
              <a:off x="6737351" y="755410"/>
              <a:ext cx="2897412"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2" name="Rectangle: Rounded Corners 21">
            <a:extLst>
              <a:ext uri="{FF2B5EF4-FFF2-40B4-BE49-F238E27FC236}">
                <a16:creationId xmlns:a16="http://schemas.microsoft.com/office/drawing/2014/main" id="{423A555B-64AF-46C1-88C7-5A66F7991970}"/>
              </a:ext>
            </a:extLst>
          </p:cNvPr>
          <p:cNvSpPr/>
          <p:nvPr/>
        </p:nvSpPr>
        <p:spPr>
          <a:xfrm rot="5400000">
            <a:off x="7927726" y="3627867"/>
            <a:ext cx="5778669" cy="86510"/>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F0F371D8-DBCD-4B43-A787-620F5460E37C}"/>
              </a:ext>
            </a:extLst>
          </p:cNvPr>
          <p:cNvSpPr/>
          <p:nvPr/>
        </p:nvSpPr>
        <p:spPr>
          <a:xfrm rot="5400000">
            <a:off x="-1387568" y="3616820"/>
            <a:ext cx="5661159" cy="82149"/>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A2D71494-9088-4E1B-9B32-561D5F78CA6B}"/>
              </a:ext>
            </a:extLst>
          </p:cNvPr>
          <p:cNvGraphicFramePr>
            <a:graphicFrameLocks noGrp="1"/>
          </p:cNvGraphicFramePr>
          <p:nvPr/>
        </p:nvGraphicFramePr>
        <p:xfrm>
          <a:off x="5209142" y="2351209"/>
          <a:ext cx="5452823" cy="3642360"/>
        </p:xfrm>
        <a:graphic>
          <a:graphicData uri="http://schemas.openxmlformats.org/drawingml/2006/table">
            <a:tbl>
              <a:tblPr rtl="1" firstRow="1" firstCol="1" bandRow="1">
                <a:tableStyleId>{5DA37D80-6434-44D0-A028-1B22A696006F}</a:tableStyleId>
              </a:tblPr>
              <a:tblGrid>
                <a:gridCol w="2943993">
                  <a:extLst>
                    <a:ext uri="{9D8B030D-6E8A-4147-A177-3AD203B41FA5}">
                      <a16:colId xmlns:a16="http://schemas.microsoft.com/office/drawing/2014/main" val="3153010974"/>
                    </a:ext>
                  </a:extLst>
                </a:gridCol>
                <a:gridCol w="2508830">
                  <a:extLst>
                    <a:ext uri="{9D8B030D-6E8A-4147-A177-3AD203B41FA5}">
                      <a16:colId xmlns:a16="http://schemas.microsoft.com/office/drawing/2014/main" val="306158646"/>
                    </a:ext>
                  </a:extLst>
                </a:gridCol>
              </a:tblGrid>
              <a:tr h="3595886">
                <a:tc>
                  <a:txBody>
                    <a:bodyPr/>
                    <a:lstStyle/>
                    <a:p>
                      <a:pPr algn="just" rtl="1">
                        <a:spcBef>
                          <a:spcPts val="1200"/>
                        </a:spcBef>
                        <a:spcAft>
                          <a:spcPts val="600"/>
                        </a:spcAft>
                      </a:pPr>
                      <a:r>
                        <a:rPr lang="ar-EG" sz="1400" u="sng" dirty="0">
                          <a:solidFill>
                            <a:srgbClr val="C00000"/>
                          </a:solidFill>
                          <a:effectLst/>
                        </a:rPr>
                        <a:t>دورات التنمية البشرية للأطفال من(6-15):</a:t>
                      </a:r>
                      <a:endParaRPr lang="en-US" sz="1400" dirty="0">
                        <a:solidFill>
                          <a:srgbClr val="C00000"/>
                        </a:solidFill>
                        <a:effectLst/>
                      </a:endParaRPr>
                    </a:p>
                    <a:p>
                      <a:pPr marL="342900" lvl="0" indent="-342900" algn="r" rtl="1">
                        <a:lnSpc>
                          <a:spcPts val="1200"/>
                        </a:lnSpc>
                        <a:buFont typeface="+mj-lt"/>
                        <a:buAutoNum type="arabicPeriod"/>
                      </a:pPr>
                      <a:r>
                        <a:rPr lang="ar-EG" sz="1400" b="0" kern="1200" dirty="0">
                          <a:solidFill>
                            <a:srgbClr val="002060"/>
                          </a:solidFill>
                          <a:latin typeface="Calibri" panose="020F0502020204030204" pitchFamily="34" charset="0"/>
                          <a:cs typeface="SKR HEAD1" pitchFamily="2" charset="-78"/>
                        </a:rPr>
                        <a:t>أساسيات الرســــــــــــم للمبدعيــــــــــــــن الصغــــــــــــــــار.</a:t>
                      </a:r>
                      <a:endParaRPr lang="en-US" sz="1400" b="0" kern="1200" dirty="0">
                        <a:solidFill>
                          <a:srgbClr val="002060"/>
                        </a:solidFill>
                        <a:latin typeface="Calibri" panose="020F0502020204030204" pitchFamily="34" charset="0"/>
                        <a:cs typeface="SKR HEAD1" pitchFamily="2" charset="-78"/>
                      </a:endParaRPr>
                    </a:p>
                    <a:p>
                      <a:pPr marL="342900" lvl="0" indent="-342900" algn="r" rtl="1">
                        <a:lnSpc>
                          <a:spcPts val="1200"/>
                        </a:lnSpc>
                        <a:buFont typeface="+mj-lt"/>
                        <a:buAutoNum type="arabicPeriod"/>
                      </a:pPr>
                      <a:r>
                        <a:rPr lang="ar-EG" sz="1400" b="0" kern="1200" dirty="0">
                          <a:solidFill>
                            <a:srgbClr val="002060"/>
                          </a:solidFill>
                          <a:latin typeface="Calibri" panose="020F0502020204030204" pitchFamily="34" charset="0"/>
                          <a:cs typeface="SKR HEAD1" pitchFamily="2" charset="-78"/>
                        </a:rPr>
                        <a:t>الطفل المحتــــرف في مهــــــــــــــــارات البرمجــــــــــــــة.</a:t>
                      </a:r>
                      <a:endParaRPr lang="en-US" sz="1400" b="0" kern="1200" dirty="0">
                        <a:solidFill>
                          <a:srgbClr val="002060"/>
                        </a:solidFill>
                        <a:latin typeface="Calibri" panose="020F0502020204030204" pitchFamily="34" charset="0"/>
                        <a:cs typeface="SKR HEAD1" pitchFamily="2" charset="-78"/>
                      </a:endParaRPr>
                    </a:p>
                    <a:p>
                      <a:pPr marL="342900" lvl="0" indent="-342900" algn="r" rtl="1">
                        <a:lnSpc>
                          <a:spcPts val="1200"/>
                        </a:lnSpc>
                        <a:buFont typeface="+mj-lt"/>
                        <a:buAutoNum type="arabicPeriod"/>
                      </a:pPr>
                      <a:r>
                        <a:rPr lang="ar-EG" sz="1400" b="0" kern="1200" dirty="0">
                          <a:solidFill>
                            <a:srgbClr val="002060"/>
                          </a:solidFill>
                          <a:latin typeface="Calibri" panose="020F0502020204030204" pitchFamily="34" charset="0"/>
                          <a:cs typeface="SKR HEAD1" pitchFamily="2" charset="-78"/>
                        </a:rPr>
                        <a:t>مهارات الحساب الذهني للعبقري الصغير.</a:t>
                      </a:r>
                      <a:endParaRPr lang="en-US" sz="1400" b="0" kern="1200" dirty="0">
                        <a:solidFill>
                          <a:srgbClr val="002060"/>
                        </a:solidFill>
                        <a:latin typeface="Calibri" panose="020F0502020204030204" pitchFamily="34" charset="0"/>
                        <a:cs typeface="SKR HEAD1" pitchFamily="2" charset="-78"/>
                      </a:endParaRPr>
                    </a:p>
                    <a:p>
                      <a:pPr marL="342900" lvl="0" indent="-342900" algn="r" rtl="1">
                        <a:lnSpc>
                          <a:spcPts val="1200"/>
                        </a:lnSpc>
                        <a:buFont typeface="+mj-lt"/>
                        <a:buAutoNum type="arabicPeriod"/>
                      </a:pPr>
                      <a:r>
                        <a:rPr lang="ar-EG" sz="1400" b="0" kern="1200" dirty="0">
                          <a:solidFill>
                            <a:srgbClr val="002060"/>
                          </a:solidFill>
                          <a:latin typeface="Calibri" panose="020F0502020204030204" pitchFamily="34" charset="0"/>
                          <a:cs typeface="SKR HEAD1" pitchFamily="2" charset="-78"/>
                        </a:rPr>
                        <a:t>المخترع الصغير في الذكاء الاصطناعي والروبوت.</a:t>
                      </a:r>
                      <a:endParaRPr lang="en-US" sz="1400" b="0" kern="1200" dirty="0">
                        <a:solidFill>
                          <a:srgbClr val="002060"/>
                        </a:solidFill>
                        <a:latin typeface="Calibri" panose="020F0502020204030204" pitchFamily="34" charset="0"/>
                        <a:cs typeface="SKR HEAD1" pitchFamily="2" charset="-78"/>
                      </a:endParaRPr>
                    </a:p>
                    <a:p>
                      <a:pPr marL="342900" lvl="0" indent="-342900" algn="r" rtl="1">
                        <a:lnSpc>
                          <a:spcPts val="1200"/>
                        </a:lnSpc>
                        <a:buFont typeface="+mj-lt"/>
                        <a:buAutoNum type="arabicPeriod"/>
                      </a:pPr>
                      <a:r>
                        <a:rPr lang="en-US" sz="1400" b="0" kern="1200" dirty="0">
                          <a:solidFill>
                            <a:srgbClr val="002060"/>
                          </a:solidFill>
                          <a:latin typeface="Calibri" panose="020F0502020204030204" pitchFamily="34" charset="0"/>
                          <a:cs typeface="SKR HEAD1" pitchFamily="2" charset="-78"/>
                        </a:rPr>
                        <a:t>Let's play phonics(level 1)</a:t>
                      </a:r>
                    </a:p>
                    <a:p>
                      <a:pPr marL="342900" lvl="0" indent="-342900" algn="r" rtl="1">
                        <a:lnSpc>
                          <a:spcPts val="1200"/>
                        </a:lnSpc>
                        <a:buFont typeface="+mj-lt"/>
                        <a:buAutoNum type="arabicPeriod"/>
                      </a:pPr>
                      <a:r>
                        <a:rPr lang="en-US" sz="1400" b="0" kern="1200" dirty="0">
                          <a:solidFill>
                            <a:srgbClr val="002060"/>
                          </a:solidFill>
                          <a:latin typeface="Calibri" panose="020F0502020204030204" pitchFamily="34" charset="0"/>
                          <a:cs typeface="SKR HEAD1" pitchFamily="2" charset="-78"/>
                        </a:rPr>
                        <a:t>Let's play phonics (Level2)</a:t>
                      </a:r>
                    </a:p>
                    <a:p>
                      <a:pPr marL="342900" lvl="0" indent="-342900" algn="r" rtl="1">
                        <a:buFont typeface="+mj-lt"/>
                        <a:buAutoNum type="arabicPeriod"/>
                      </a:pPr>
                      <a:r>
                        <a:rPr lang="ar-EG" sz="1400" b="0" kern="1200" dirty="0">
                          <a:solidFill>
                            <a:srgbClr val="002060"/>
                          </a:solidFill>
                          <a:latin typeface="Calibri" panose="020F0502020204030204" pitchFamily="34" charset="0"/>
                          <a:cs typeface="SKR HEAD1" pitchFamily="2" charset="-78"/>
                        </a:rPr>
                        <a:t>المهارات الحياتية الأساسيـــــــــــــة لدى الأطفــــــــــــــال.</a:t>
                      </a:r>
                      <a:endParaRPr lang="en-US" sz="1400" b="0" kern="1200" dirty="0">
                        <a:solidFill>
                          <a:srgbClr val="002060"/>
                        </a:solidFill>
                        <a:latin typeface="Calibri" panose="020F0502020204030204" pitchFamily="34" charset="0"/>
                        <a:cs typeface="SKR HEAD1" pitchFamily="2" charset="-78"/>
                      </a:endParaRPr>
                    </a:p>
                    <a:p>
                      <a:pPr marL="342900" lvl="0" indent="-342900" algn="r" rtl="1">
                        <a:buFont typeface="+mj-lt"/>
                        <a:buAutoNum type="arabicPeriod"/>
                      </a:pPr>
                      <a:r>
                        <a:rPr lang="ar-EG" sz="1400" b="0" kern="1200" dirty="0">
                          <a:solidFill>
                            <a:srgbClr val="002060"/>
                          </a:solidFill>
                          <a:latin typeface="Calibri" panose="020F0502020204030204" pitchFamily="34" charset="0"/>
                          <a:cs typeface="SKR HEAD1" pitchFamily="2" charset="-78"/>
                        </a:rPr>
                        <a:t>ريادة الأعمال لأطفال القرن الحادي والعشرين.</a:t>
                      </a:r>
                      <a:endParaRPr lang="en-US" sz="1400" b="0" kern="1200" dirty="0">
                        <a:solidFill>
                          <a:srgbClr val="002060"/>
                        </a:solidFill>
                        <a:latin typeface="Calibri" panose="020F0502020204030204" pitchFamily="34" charset="0"/>
                        <a:cs typeface="SKR HEAD1" pitchFamily="2" charset="-78"/>
                      </a:endParaRPr>
                    </a:p>
                    <a:p>
                      <a:pPr marL="342900" lvl="0" indent="-342900" algn="r" rtl="1">
                        <a:buFont typeface="+mj-lt"/>
                        <a:buAutoNum type="arabicPeriod"/>
                      </a:pPr>
                      <a:r>
                        <a:rPr lang="ar-EG" sz="1400" b="0" kern="1200" dirty="0">
                          <a:solidFill>
                            <a:srgbClr val="002060"/>
                          </a:solidFill>
                          <a:latin typeface="Calibri" panose="020F0502020204030204" pitchFamily="34" charset="0"/>
                          <a:cs typeface="SKR HEAD1" pitchFamily="2" charset="-78"/>
                        </a:rPr>
                        <a:t>إدارة الذات والثقة بالنفــــس لـــــــــــــدى الأطفـــــــــــــــــال.</a:t>
                      </a:r>
                      <a:endParaRPr lang="en-US" sz="1400" b="0" kern="1200" dirty="0">
                        <a:solidFill>
                          <a:srgbClr val="002060"/>
                        </a:solidFill>
                        <a:latin typeface="Calibri" panose="020F0502020204030204" pitchFamily="34" charset="0"/>
                        <a:cs typeface="SKR HEAD1" pitchFamily="2" charset="-78"/>
                      </a:endParaRPr>
                    </a:p>
                    <a:p>
                      <a:pPr marL="342900" lvl="0" indent="-342900" algn="r" rtl="1">
                        <a:buFont typeface="+mj-lt"/>
                        <a:buAutoNum type="arabicPeriod"/>
                      </a:pPr>
                      <a:r>
                        <a:rPr lang="ar-EG" sz="1400" b="0" kern="1200" dirty="0">
                          <a:solidFill>
                            <a:srgbClr val="002060"/>
                          </a:solidFill>
                          <a:latin typeface="Calibri" panose="020F0502020204030204" pitchFamily="34" charset="0"/>
                          <a:cs typeface="SKR HEAD1" pitchFamily="2" charset="-78"/>
                        </a:rPr>
                        <a:t>أساسيات لغة الإشارة للأطفال.</a:t>
                      </a:r>
                      <a:endParaRPr lang="en-US" sz="1400" b="0" kern="1200" dirty="0">
                        <a:solidFill>
                          <a:srgbClr val="002060"/>
                        </a:solidFill>
                        <a:latin typeface="Calibri" panose="020F0502020204030204" pitchFamily="34" charset="0"/>
                        <a:cs typeface="SKR HEAD1" pitchFamily="2" charset="-78"/>
                      </a:endParaRPr>
                    </a:p>
                    <a:p>
                      <a:pPr marL="342900" lvl="0" indent="-342900" algn="r" rtl="1">
                        <a:buFont typeface="+mj-lt"/>
                        <a:buAutoNum type="arabicPeriod"/>
                      </a:pPr>
                      <a:r>
                        <a:rPr lang="ar-EG" sz="1400" b="0" kern="1200" dirty="0">
                          <a:solidFill>
                            <a:srgbClr val="002060"/>
                          </a:solidFill>
                          <a:latin typeface="Calibri" panose="020F0502020204030204" pitchFamily="34" charset="0"/>
                          <a:cs typeface="SKR HEAD1" pitchFamily="2" charset="-78"/>
                        </a:rPr>
                        <a:t>تأسيس مهارات إعادة التدوير لدى الأطفــــــــــــــال.</a:t>
                      </a:r>
                      <a:endParaRPr lang="en-US" sz="1400" b="0" kern="1200" dirty="0">
                        <a:solidFill>
                          <a:srgbClr val="002060"/>
                        </a:solidFill>
                        <a:latin typeface="Calibri" panose="020F0502020204030204" pitchFamily="34" charset="0"/>
                        <a:cs typeface="SKR HEAD1" pitchFamily="2" charset="-78"/>
                      </a:endParaRPr>
                    </a:p>
                    <a:p>
                      <a:pPr marL="342900" lvl="0" indent="-342900" algn="r" rtl="1">
                        <a:buFont typeface="+mj-lt"/>
                        <a:buAutoNum type="arabicPeriod"/>
                      </a:pPr>
                      <a:r>
                        <a:rPr lang="ar-EG" sz="1400" b="0" kern="1200" dirty="0">
                          <a:solidFill>
                            <a:srgbClr val="002060"/>
                          </a:solidFill>
                          <a:latin typeface="Calibri" panose="020F0502020204030204" pitchFamily="34" charset="0"/>
                          <a:cs typeface="SKR HEAD1" pitchFamily="2" charset="-78"/>
                        </a:rPr>
                        <a:t>استراتيجيات حديثة فى تنمية الإبداع والابتكار للأطفال.</a:t>
                      </a:r>
                      <a:endParaRPr lang="en-US" sz="1400" b="0" kern="1200" dirty="0">
                        <a:solidFill>
                          <a:srgbClr val="002060"/>
                        </a:solidFill>
                        <a:latin typeface="Calibri" panose="020F0502020204030204" pitchFamily="34" charset="0"/>
                        <a:ea typeface="+mn-ea"/>
                        <a:cs typeface="SKR HEAD1" pitchFamily="2" charset="-78"/>
                      </a:endParaRPr>
                    </a:p>
                  </a:txBody>
                  <a:tcPr marL="68580" marR="68580" marT="0" marB="0"/>
                </a:tc>
                <a:tc>
                  <a:txBody>
                    <a:bodyPr/>
                    <a:lstStyle/>
                    <a:p>
                      <a:pPr algn="r" rtl="1">
                        <a:spcBef>
                          <a:spcPts val="1200"/>
                        </a:spcBef>
                        <a:spcAft>
                          <a:spcPts val="600"/>
                        </a:spcAft>
                      </a:pPr>
                      <a:r>
                        <a:rPr lang="ar-EG" sz="1400" u="sng" dirty="0">
                          <a:solidFill>
                            <a:srgbClr val="C00000"/>
                          </a:solidFill>
                          <a:effectLst/>
                        </a:rPr>
                        <a:t>دورات التنمية البشرية من (١٥- ١٨):</a:t>
                      </a:r>
                      <a:endParaRPr lang="en-US" sz="1400" dirty="0">
                        <a:solidFill>
                          <a:srgbClr val="C00000"/>
                        </a:solidFill>
                        <a:effectLst/>
                      </a:endParaRPr>
                    </a:p>
                    <a:p>
                      <a:pPr marL="342900" lvl="0" indent="-342900" algn="r" defTabSz="914400" rtl="1" eaLnBrk="1" latinLnBrk="0" hangingPunct="1">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كتابة السيرة الذاتية واجتيـــــــــاز المقابــــــــــــلات الشخصية.</a:t>
                      </a:r>
                      <a:endParaRPr lang="en-US" sz="1400" b="0" kern="1200" dirty="0">
                        <a:solidFill>
                          <a:srgbClr val="002060"/>
                        </a:solidFill>
                        <a:latin typeface="Calibri" panose="020F0502020204030204" pitchFamily="34" charset="0"/>
                        <a:ea typeface="+mn-ea"/>
                        <a:cs typeface="SKR HEAD1" pitchFamily="2" charset="-78"/>
                      </a:endParaRPr>
                    </a:p>
                    <a:p>
                      <a:pPr marL="342900" lvl="0" indent="-342900" algn="r" defTabSz="914400" rtl="1" eaLnBrk="1" latinLnBrk="0" hangingPunct="1">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 أدوات الذكاء الاصطناعي وإعداد المحتوى.</a:t>
                      </a:r>
                      <a:endParaRPr lang="en-US" sz="1400" b="0" kern="1200" dirty="0">
                        <a:solidFill>
                          <a:srgbClr val="002060"/>
                        </a:solidFill>
                        <a:latin typeface="Calibri" panose="020F0502020204030204" pitchFamily="34" charset="0"/>
                        <a:ea typeface="+mn-ea"/>
                        <a:cs typeface="SKR HEAD1" pitchFamily="2" charset="-78"/>
                      </a:endParaRPr>
                    </a:p>
                    <a:p>
                      <a:pPr marL="342900" lvl="0" indent="-342900" algn="r" defTabSz="914400" rtl="1" eaLnBrk="1" latinLnBrk="0" hangingPunct="1">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 إدارة الضغوط فى بيئات العمل.</a:t>
                      </a:r>
                      <a:endParaRPr lang="en-US" sz="1400" b="0" kern="1200" dirty="0">
                        <a:solidFill>
                          <a:srgbClr val="002060"/>
                        </a:solidFill>
                        <a:latin typeface="Calibri" panose="020F0502020204030204" pitchFamily="34" charset="0"/>
                        <a:ea typeface="+mn-ea"/>
                        <a:cs typeface="SKR HEAD1" pitchFamily="2" charset="-78"/>
                      </a:endParaRPr>
                    </a:p>
                    <a:p>
                      <a:pPr marL="342900" lvl="0" indent="-342900" algn="r" defTabSz="914400" rtl="1" eaLnBrk="1" latinLnBrk="0" hangingPunct="1">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 احتراف تصميم الويب وتطبيقاته التفاعلية.</a:t>
                      </a:r>
                      <a:endParaRPr lang="en-US" sz="1400" b="0" kern="1200" dirty="0">
                        <a:solidFill>
                          <a:srgbClr val="002060"/>
                        </a:solidFill>
                        <a:latin typeface="Calibri" panose="020F0502020204030204" pitchFamily="34" charset="0"/>
                        <a:ea typeface="+mn-ea"/>
                        <a:cs typeface="SKR HEAD1" pitchFamily="2" charset="-78"/>
                      </a:endParaRPr>
                    </a:p>
                    <a:p>
                      <a:pPr marL="342900" lvl="0" indent="-342900" algn="r" defTabSz="914400" rtl="1" eaLnBrk="1" latinLnBrk="0" hangingPunct="1">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 مهارات توظيف </a:t>
                      </a:r>
                      <a:r>
                        <a:rPr lang="en-US" sz="1400" b="0" kern="1200" dirty="0">
                          <a:solidFill>
                            <a:srgbClr val="002060"/>
                          </a:solidFill>
                          <a:latin typeface="Calibri" panose="020F0502020204030204" pitchFamily="34" charset="0"/>
                          <a:ea typeface="+mn-ea"/>
                          <a:cs typeface="SKR HEAD1" pitchFamily="2" charset="-78"/>
                        </a:rPr>
                        <a:t>Excel</a:t>
                      </a:r>
                      <a:r>
                        <a:rPr lang="ar-EG" sz="1400" b="0" kern="1200" dirty="0">
                          <a:solidFill>
                            <a:srgbClr val="002060"/>
                          </a:solidFill>
                          <a:latin typeface="Calibri" panose="020F0502020204030204" pitchFamily="34" charset="0"/>
                          <a:ea typeface="+mn-ea"/>
                          <a:cs typeface="SKR HEAD1" pitchFamily="2" charset="-78"/>
                        </a:rPr>
                        <a:t> و تحليل البيانـات.</a:t>
                      </a:r>
                      <a:endParaRPr lang="en-US" sz="1400" b="0" kern="1200" dirty="0">
                        <a:solidFill>
                          <a:srgbClr val="002060"/>
                        </a:solidFill>
                        <a:latin typeface="Calibri" panose="020F0502020204030204" pitchFamily="34" charset="0"/>
                        <a:ea typeface="+mn-ea"/>
                        <a:cs typeface="SKR HEAD1" pitchFamily="2" charset="-78"/>
                      </a:endParaRPr>
                    </a:p>
                    <a:p>
                      <a:pPr marL="342900" lvl="0" indent="-342900" algn="r" defTabSz="914400" rtl="1" eaLnBrk="1" latinLnBrk="0" hangingPunct="1">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 أساسيـــات السلامــــة والصحـــة المهنيــة.</a:t>
                      </a:r>
                      <a:endParaRPr lang="en-US" sz="1400" b="0" kern="1200" dirty="0">
                        <a:solidFill>
                          <a:srgbClr val="002060"/>
                        </a:solidFill>
                        <a:latin typeface="Calibri" panose="020F0502020204030204" pitchFamily="34" charset="0"/>
                        <a:ea typeface="+mn-ea"/>
                        <a:cs typeface="SKR HEAD1" pitchFamily="2" charset="-78"/>
                      </a:endParaRPr>
                    </a:p>
                    <a:p>
                      <a:pPr marL="342900" lvl="0" indent="-342900" algn="r" defTabSz="914400" rtl="1" eaLnBrk="1" latinLnBrk="0" hangingPunct="1">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 المصمم الجرافيكى المحترف.</a:t>
                      </a:r>
                      <a:endParaRPr lang="en-US" sz="1400" b="0" kern="1200" dirty="0">
                        <a:solidFill>
                          <a:srgbClr val="002060"/>
                        </a:solidFill>
                        <a:latin typeface="Calibri" panose="020F0502020204030204" pitchFamily="34" charset="0"/>
                        <a:ea typeface="+mn-ea"/>
                        <a:cs typeface="SKR HEAD1" pitchFamily="2" charset="-78"/>
                      </a:endParaRPr>
                    </a:p>
                    <a:p>
                      <a:pPr marL="342900" lvl="0" indent="-342900" algn="r" defTabSz="914400" rtl="1" eaLnBrk="1" latinLnBrk="0" hangingPunct="1">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 احتراف برنامج </a:t>
                      </a:r>
                      <a:r>
                        <a:rPr lang="en-US" sz="1400" b="0" kern="1200" dirty="0">
                          <a:solidFill>
                            <a:srgbClr val="002060"/>
                          </a:solidFill>
                          <a:latin typeface="Calibri" panose="020F0502020204030204" pitchFamily="34" charset="0"/>
                          <a:ea typeface="+mn-ea"/>
                          <a:cs typeface="SKR HEAD1" pitchFamily="2" charset="-78"/>
                        </a:rPr>
                        <a:t>Access</a:t>
                      </a:r>
                      <a:r>
                        <a:rPr lang="ar-EG" sz="1400" b="0" kern="1200" dirty="0">
                          <a:solidFill>
                            <a:srgbClr val="002060"/>
                          </a:solidFill>
                          <a:latin typeface="Calibri" panose="020F0502020204030204" pitchFamily="34" charset="0"/>
                          <a:ea typeface="+mn-ea"/>
                          <a:cs typeface="SKR HEAD1" pitchFamily="2" charset="-78"/>
                        </a:rPr>
                        <a:t> وإدارة قواعد بيانات العمل.</a:t>
                      </a:r>
                      <a:endParaRPr lang="en-US" sz="1400" b="0" kern="1200" dirty="0">
                        <a:solidFill>
                          <a:srgbClr val="002060"/>
                        </a:solidFill>
                        <a:latin typeface="Calibri" panose="020F0502020204030204" pitchFamily="34" charset="0"/>
                        <a:ea typeface="+mn-ea"/>
                        <a:cs typeface="SKR HEAD1" pitchFamily="2" charset="-78"/>
                      </a:endParaRPr>
                    </a:p>
                    <a:p>
                      <a:pPr marL="342900" lvl="0" indent="-342900" algn="r" defTabSz="914400" rtl="1" eaLnBrk="1" latinLnBrk="0" hangingPunct="1">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 احتراف تصميم الرسوم الكارتونية.</a:t>
                      </a:r>
                      <a:endParaRPr lang="en-US" sz="1400" b="0" kern="1200" dirty="0">
                        <a:solidFill>
                          <a:srgbClr val="002060"/>
                        </a:solidFill>
                        <a:latin typeface="Calibri" panose="020F0502020204030204" pitchFamily="34" charset="0"/>
                        <a:ea typeface="+mn-ea"/>
                        <a:cs typeface="SKR HEAD1" pitchFamily="2" charset="-78"/>
                      </a:endParaRPr>
                    </a:p>
                    <a:p>
                      <a:pPr marL="342900" lvl="0" indent="-342900" algn="r" defTabSz="914400" rtl="1" eaLnBrk="1" latinLnBrk="0" hangingPunct="1">
                        <a:spcAft>
                          <a:spcPts val="600"/>
                        </a:spcAft>
                        <a:buFont typeface="+mj-lt"/>
                        <a:buAutoNum type="arabicPeriod"/>
                      </a:pPr>
                      <a:r>
                        <a:rPr lang="ar-EG" sz="1400" b="0" kern="1200" dirty="0">
                          <a:solidFill>
                            <a:srgbClr val="002060"/>
                          </a:solidFill>
                          <a:latin typeface="Calibri" panose="020F0502020204030204" pitchFamily="34" charset="0"/>
                          <a:ea typeface="+mn-ea"/>
                          <a:cs typeface="SKR HEAD1" pitchFamily="2" charset="-78"/>
                        </a:rPr>
                        <a:t> مهارات الكتابة العلمية والأدبيـــــة.</a:t>
                      </a:r>
                      <a:endParaRPr lang="en-US" sz="1400" b="0" kern="1200" dirty="0">
                        <a:solidFill>
                          <a:srgbClr val="002060"/>
                        </a:solidFill>
                        <a:latin typeface="Calibri" panose="020F0502020204030204" pitchFamily="34" charset="0"/>
                        <a:ea typeface="+mn-ea"/>
                        <a:cs typeface="SKR HEAD1" pitchFamily="2" charset="-78"/>
                      </a:endParaRPr>
                    </a:p>
                  </a:txBody>
                  <a:tcPr marL="68580" marR="68580" marT="0" marB="0"/>
                </a:tc>
                <a:extLst>
                  <a:ext uri="{0D108BD9-81ED-4DB2-BD59-A6C34878D82A}">
                    <a16:rowId xmlns:a16="http://schemas.microsoft.com/office/drawing/2014/main" val="3121890786"/>
                  </a:ext>
                </a:extLst>
              </a:tr>
            </a:tbl>
          </a:graphicData>
        </a:graphic>
      </p:graphicFrame>
      <p:pic>
        <p:nvPicPr>
          <p:cNvPr id="5" name="Picture 4" descr="A group of people standing around a sign&#10;&#10;Description automatically generated">
            <a:extLst>
              <a:ext uri="{FF2B5EF4-FFF2-40B4-BE49-F238E27FC236}">
                <a16:creationId xmlns:a16="http://schemas.microsoft.com/office/drawing/2014/main" id="{983E5806-B6EF-4132-A010-3636306221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811" y="2526057"/>
            <a:ext cx="3266290" cy="3103940"/>
          </a:xfrm>
          <a:prstGeom prst="rect">
            <a:avLst/>
          </a:prstGeom>
          <a:ln>
            <a:noFill/>
          </a:ln>
          <a:effectLst>
            <a:softEdge rad="112500"/>
          </a:effectLst>
        </p:spPr>
      </p:pic>
    </p:spTree>
    <p:extLst>
      <p:ext uri="{BB962C8B-B14F-4D97-AF65-F5344CB8AC3E}">
        <p14:creationId xmlns:p14="http://schemas.microsoft.com/office/powerpoint/2010/main" val="266879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9D67F73-41B9-43C3-86C4-2B2BDC1CA8C4}"/>
              </a:ext>
            </a:extLst>
          </p:cNvPr>
          <p:cNvGrpSpPr/>
          <p:nvPr/>
        </p:nvGrpSpPr>
        <p:grpSpPr>
          <a:xfrm>
            <a:off x="1433287" y="250957"/>
            <a:ext cx="9344476" cy="1315303"/>
            <a:chOff x="290287" y="250956"/>
            <a:chExt cx="9344476" cy="1315303"/>
          </a:xfrm>
        </p:grpSpPr>
        <p:pic>
          <p:nvPicPr>
            <p:cNvPr id="31" name="Picture 30" descr="A red and black logo&#10;&#10;Description automatically generated">
              <a:extLst>
                <a:ext uri="{FF2B5EF4-FFF2-40B4-BE49-F238E27FC236}">
                  <a16:creationId xmlns:a16="http://schemas.microsoft.com/office/drawing/2014/main" id="{39A02DEB-479B-4F91-998A-64D8922C06B6}"/>
                </a:ext>
              </a:extLst>
            </p:cNvPr>
            <p:cNvPicPr>
              <a:picLocks noChangeAspect="1"/>
            </p:cNvPicPr>
            <p:nvPr/>
          </p:nvPicPr>
          <p:blipFill rotWithShape="1">
            <a:blip r:embed="rId2">
              <a:extLst>
                <a:ext uri="{28A0092B-C50C-407E-A947-70E740481C1C}">
                  <a14:useLocalDpi xmlns:a14="http://schemas.microsoft.com/office/drawing/2010/main" val="0"/>
                </a:ext>
              </a:extLst>
            </a:blip>
            <a:srcRect l="5300"/>
            <a:stretch/>
          </p:blipFill>
          <p:spPr>
            <a:xfrm>
              <a:off x="4898573" y="250956"/>
              <a:ext cx="2333235" cy="1315303"/>
            </a:xfrm>
            <a:prstGeom prst="rect">
              <a:avLst/>
            </a:prstGeom>
          </p:spPr>
        </p:pic>
        <p:sp>
          <p:nvSpPr>
            <p:cNvPr id="32" name="Flowchart: Connector 31">
              <a:extLst>
                <a:ext uri="{FF2B5EF4-FFF2-40B4-BE49-F238E27FC236}">
                  <a16:creationId xmlns:a16="http://schemas.microsoft.com/office/drawing/2014/main" id="{A4A92843-FFFE-4E15-A7E5-6CEDF384D2BB}"/>
                </a:ext>
              </a:extLst>
            </p:cNvPr>
            <p:cNvSpPr/>
            <p:nvPr/>
          </p:nvSpPr>
          <p:spPr>
            <a:xfrm>
              <a:off x="4253125" y="437655"/>
              <a:ext cx="813088" cy="808117"/>
            </a:xfrm>
            <a:prstGeom prst="flowChartConnector">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dirty="0"/>
            </a:p>
          </p:txBody>
        </p:sp>
        <p:pic>
          <p:nvPicPr>
            <p:cNvPr id="33" name="Picture 32" descr="A logo of a university&#10;&#10;Description automatically generated">
              <a:extLst>
                <a:ext uri="{FF2B5EF4-FFF2-40B4-BE49-F238E27FC236}">
                  <a16:creationId xmlns:a16="http://schemas.microsoft.com/office/drawing/2014/main" id="{785F00F7-9C22-48FF-B068-A033857558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2827" y="408856"/>
              <a:ext cx="863314" cy="836916"/>
            </a:xfrm>
            <a:prstGeom prst="rect">
              <a:avLst/>
            </a:prstGeom>
          </p:spPr>
        </p:pic>
        <p:sp>
          <p:nvSpPr>
            <p:cNvPr id="34" name="Rectangle: Rounded Corners 33">
              <a:extLst>
                <a:ext uri="{FF2B5EF4-FFF2-40B4-BE49-F238E27FC236}">
                  <a16:creationId xmlns:a16="http://schemas.microsoft.com/office/drawing/2014/main" id="{3F122ED4-C768-47ED-BA7A-E9B9E104896C}"/>
                </a:ext>
              </a:extLst>
            </p:cNvPr>
            <p:cNvSpPr/>
            <p:nvPr/>
          </p:nvSpPr>
          <p:spPr>
            <a:xfrm>
              <a:off x="290287" y="755410"/>
              <a:ext cx="2859314"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0AA851C4-F6A6-40C6-B9E9-24B367872C55}"/>
                </a:ext>
              </a:extLst>
            </p:cNvPr>
            <p:cNvSpPr/>
            <p:nvPr/>
          </p:nvSpPr>
          <p:spPr>
            <a:xfrm>
              <a:off x="6737351" y="755410"/>
              <a:ext cx="2897412"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12" name="Rectangle: Rounded Corners 11">
            <a:extLst>
              <a:ext uri="{FF2B5EF4-FFF2-40B4-BE49-F238E27FC236}">
                <a16:creationId xmlns:a16="http://schemas.microsoft.com/office/drawing/2014/main" id="{45C2019A-723C-419F-A568-E115E9DB61EA}"/>
              </a:ext>
            </a:extLst>
          </p:cNvPr>
          <p:cNvSpPr/>
          <p:nvPr/>
        </p:nvSpPr>
        <p:spPr>
          <a:xfrm>
            <a:off x="1428499" y="6488512"/>
            <a:ext cx="9405255" cy="71904"/>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F78B6CE-01F5-4DA4-9A92-67A0276EC9F4}"/>
              </a:ext>
            </a:extLst>
          </p:cNvPr>
          <p:cNvSpPr txBox="1"/>
          <p:nvPr/>
        </p:nvSpPr>
        <p:spPr>
          <a:xfrm>
            <a:off x="3852160" y="1331769"/>
            <a:ext cx="4553570" cy="584775"/>
          </a:xfrm>
          <a:prstGeom prst="rect">
            <a:avLst/>
          </a:prstGeom>
          <a:noFill/>
        </p:spPr>
        <p:txBody>
          <a:bodyPr wrap="square">
            <a:spAutoFit/>
          </a:bodyPr>
          <a:lstStyle/>
          <a:p>
            <a:pPr algn="ctr" rtl="1"/>
            <a:r>
              <a:rPr lang="ar-EG" sz="3200" b="1" dirty="0">
                <a:latin typeface="Albertus Extra Bold"/>
                <a:cs typeface="SKR HEAD1" pitchFamily="2" charset="-78"/>
              </a:rPr>
              <a:t>تنفيذ الدورات</a:t>
            </a:r>
            <a:endParaRPr lang="en-US" sz="3200" b="1" dirty="0">
              <a:latin typeface="Albertus Extra Bold"/>
              <a:cs typeface="SKR HEAD1" pitchFamily="2" charset="-78"/>
            </a:endParaRPr>
          </a:p>
        </p:txBody>
      </p:sp>
      <p:sp>
        <p:nvSpPr>
          <p:cNvPr id="22" name="Rectangle: Rounded Corners 21">
            <a:extLst>
              <a:ext uri="{FF2B5EF4-FFF2-40B4-BE49-F238E27FC236}">
                <a16:creationId xmlns:a16="http://schemas.microsoft.com/office/drawing/2014/main" id="{423A555B-64AF-46C1-88C7-5A66F7991970}"/>
              </a:ext>
            </a:extLst>
          </p:cNvPr>
          <p:cNvSpPr/>
          <p:nvPr/>
        </p:nvSpPr>
        <p:spPr>
          <a:xfrm rot="5400000">
            <a:off x="7927726" y="3627867"/>
            <a:ext cx="5778669" cy="86510"/>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F0F371D8-DBCD-4B43-A787-620F5460E37C}"/>
              </a:ext>
            </a:extLst>
          </p:cNvPr>
          <p:cNvSpPr/>
          <p:nvPr/>
        </p:nvSpPr>
        <p:spPr>
          <a:xfrm rot="5400000">
            <a:off x="-1387568" y="3616820"/>
            <a:ext cx="5661159" cy="82149"/>
          </a:xfrm>
          <a:prstGeom prst="roundRect">
            <a:avLst/>
          </a:prstGeom>
          <a:solidFill>
            <a:srgbClr val="0070C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F78B6CE-01F5-4DA4-9A92-67A0276EC9F4}"/>
              </a:ext>
            </a:extLst>
          </p:cNvPr>
          <p:cNvSpPr txBox="1"/>
          <p:nvPr/>
        </p:nvSpPr>
        <p:spPr>
          <a:xfrm>
            <a:off x="3652187" y="2045219"/>
            <a:ext cx="4553570" cy="461665"/>
          </a:xfrm>
          <a:prstGeom prst="rect">
            <a:avLst/>
          </a:prstGeom>
          <a:noFill/>
        </p:spPr>
        <p:txBody>
          <a:bodyPr wrap="square">
            <a:spAutoFit/>
          </a:bodyPr>
          <a:lstStyle/>
          <a:p>
            <a:pPr algn="r" rtl="1"/>
            <a:r>
              <a:rPr lang="ar-EG" sz="2400" b="1" dirty="0">
                <a:solidFill>
                  <a:schemeClr val="accent2">
                    <a:lumMod val="50000"/>
                  </a:schemeClr>
                </a:solidFill>
                <a:effectLst>
                  <a:outerShdw blurRad="38100" dist="38100" dir="2700000" algn="tl">
                    <a:srgbClr val="000000">
                      <a:alpha val="43137"/>
                    </a:srgbClr>
                  </a:outerShdw>
                </a:effectLst>
                <a:latin typeface="Albertus Extra Bold"/>
                <a:cs typeface="SKR HEAD1" pitchFamily="2" charset="-78"/>
              </a:rPr>
              <a:t>1- أساسيات الرسم للأطفال (6-15) عام</a:t>
            </a:r>
            <a:endParaRPr lang="en-US" sz="2400" b="1" dirty="0">
              <a:solidFill>
                <a:schemeClr val="accent2">
                  <a:lumMod val="50000"/>
                </a:schemeClr>
              </a:solidFill>
              <a:effectLst>
                <a:outerShdw blurRad="38100" dist="38100" dir="2700000" algn="tl">
                  <a:srgbClr val="000000">
                    <a:alpha val="43137"/>
                  </a:srgbClr>
                </a:outerShdw>
              </a:effectLst>
              <a:latin typeface="Albertus Extra Bold"/>
              <a:cs typeface="SKR HEAD1" pitchFamily="2" charset="-78"/>
            </a:endParaRPr>
          </a:p>
        </p:txBody>
      </p:sp>
      <p:sp>
        <p:nvSpPr>
          <p:cNvPr id="18" name="TextBox 17">
            <a:extLst>
              <a:ext uri="{FF2B5EF4-FFF2-40B4-BE49-F238E27FC236}">
                <a16:creationId xmlns:a16="http://schemas.microsoft.com/office/drawing/2014/main" id="{5F78B6CE-01F5-4DA4-9A92-67A0276EC9F4}"/>
              </a:ext>
            </a:extLst>
          </p:cNvPr>
          <p:cNvSpPr txBox="1"/>
          <p:nvPr/>
        </p:nvSpPr>
        <p:spPr>
          <a:xfrm>
            <a:off x="3764788" y="2622773"/>
            <a:ext cx="4553570" cy="461665"/>
          </a:xfrm>
          <a:prstGeom prst="rect">
            <a:avLst/>
          </a:prstGeom>
          <a:noFill/>
        </p:spPr>
        <p:txBody>
          <a:bodyPr wrap="square">
            <a:spAutoFit/>
          </a:bodyPr>
          <a:lstStyle/>
          <a:p>
            <a:pPr algn="r" rtl="1"/>
            <a:r>
              <a:rPr lang="ar-EG" sz="2400" b="1" dirty="0">
                <a:solidFill>
                  <a:schemeClr val="accent2">
                    <a:lumMod val="50000"/>
                  </a:schemeClr>
                </a:solidFill>
                <a:effectLst>
                  <a:outerShdw blurRad="38100" dist="38100" dir="2700000" algn="tl">
                    <a:srgbClr val="000000">
                      <a:alpha val="43137"/>
                    </a:srgbClr>
                  </a:outerShdw>
                </a:effectLst>
                <a:latin typeface="Albertus Extra Bold"/>
                <a:cs typeface="SKR HEAD1" pitchFamily="2" charset="-78"/>
              </a:rPr>
              <a:t>2- أساسيات لغة الاشارة للأطفال (6-15) عام</a:t>
            </a:r>
            <a:endParaRPr lang="en-US" sz="2400" b="1" dirty="0">
              <a:solidFill>
                <a:schemeClr val="accent2">
                  <a:lumMod val="50000"/>
                </a:schemeClr>
              </a:solidFill>
              <a:effectLst>
                <a:outerShdw blurRad="38100" dist="38100" dir="2700000" algn="tl">
                  <a:srgbClr val="000000">
                    <a:alpha val="43137"/>
                  </a:srgbClr>
                </a:outerShdw>
              </a:effectLst>
              <a:latin typeface="Albertus Extra Bold"/>
              <a:cs typeface="SKR HEAD1" pitchFamily="2" charset="-78"/>
            </a:endParaRPr>
          </a:p>
        </p:txBody>
      </p:sp>
      <p:sp>
        <p:nvSpPr>
          <p:cNvPr id="19" name="Rectangle: Rounded Corners 14">
            <a:extLst>
              <a:ext uri="{FF2B5EF4-FFF2-40B4-BE49-F238E27FC236}">
                <a16:creationId xmlns:a16="http://schemas.microsoft.com/office/drawing/2014/main" id="{AD1CFBD0-445A-478A-A1D3-7226F571EA95}"/>
              </a:ext>
            </a:extLst>
          </p:cNvPr>
          <p:cNvSpPr/>
          <p:nvPr/>
        </p:nvSpPr>
        <p:spPr>
          <a:xfrm>
            <a:off x="1652955" y="3084457"/>
            <a:ext cx="8959360" cy="1581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EG" sz="2400" dirty="0">
                <a:solidFill>
                  <a:srgbClr val="002060"/>
                </a:solidFill>
                <a:latin typeface="Calibri" panose="020F0502020204030204" pitchFamily="34" charset="0"/>
                <a:cs typeface="SKR HEAD1" pitchFamily="2" charset="-78"/>
              </a:rPr>
              <a:t>خطوات الاعداد للتنفيذ</a:t>
            </a:r>
          </a:p>
          <a:p>
            <a:pPr marL="285750" indent="-285750" algn="just" rtl="1">
              <a:buFont typeface="Wingdings" panose="05000000000000000000" pitchFamily="2" charset="2"/>
              <a:buChar char="§"/>
            </a:pPr>
            <a:r>
              <a:rPr lang="ar-EG" sz="1600" dirty="0">
                <a:solidFill>
                  <a:srgbClr val="002060"/>
                </a:solidFill>
                <a:latin typeface="Calibri" panose="020F0502020204030204" pitchFamily="34" charset="0"/>
                <a:cs typeface="SKR HEAD1" pitchFamily="2" charset="-78"/>
              </a:rPr>
              <a:t>تم إعداد استمارة الكترونية لتسجيل المواطنين الراغبين في الالتحاق بأنشطة مشروع "مختبرات الابداع والتنمية“.</a:t>
            </a:r>
          </a:p>
          <a:p>
            <a:pPr marL="285750" indent="-285750" algn="just" rtl="1">
              <a:buFont typeface="Wingdings" panose="05000000000000000000" pitchFamily="2" charset="2"/>
              <a:buChar char="§"/>
            </a:pPr>
            <a:r>
              <a:rPr lang="ar-EG" sz="1600" dirty="0">
                <a:solidFill>
                  <a:srgbClr val="002060"/>
                </a:solidFill>
                <a:latin typeface="Calibri" panose="020F0502020204030204" pitchFamily="34" charset="0"/>
                <a:cs typeface="SKR HEAD1" pitchFamily="2" charset="-78"/>
              </a:rPr>
              <a:t>شارك عدد من مديري  المراكز التابعة للمركز الرئيسي للتدريب المستدام لمساعدة المواطنين في عمليات التسجيل الالكتروني.</a:t>
            </a:r>
          </a:p>
          <a:p>
            <a:pPr marL="285750" indent="-285750" algn="just" rtl="1">
              <a:buFont typeface="Wingdings" panose="05000000000000000000" pitchFamily="2" charset="2"/>
              <a:buChar char="§"/>
            </a:pPr>
            <a:r>
              <a:rPr lang="ar-EG" sz="1600" dirty="0">
                <a:solidFill>
                  <a:srgbClr val="002060"/>
                </a:solidFill>
                <a:latin typeface="Calibri" panose="020F0502020204030204" pitchFamily="34" charset="0"/>
                <a:cs typeface="SKR HEAD1" pitchFamily="2" charset="-78"/>
              </a:rPr>
              <a:t>تم حصر المواطنين المسجلين وفق الدورات التدريبية المقترحة وانشاء مجموعات للتواصل معهم على الهواتــــف المحمولــــة.</a:t>
            </a:r>
          </a:p>
          <a:p>
            <a:pPr marL="285750" indent="-285750" algn="just" rtl="1">
              <a:buFont typeface="Wingdings" panose="05000000000000000000" pitchFamily="2" charset="2"/>
              <a:buChar char="§"/>
            </a:pPr>
            <a:r>
              <a:rPr lang="ar-EG" sz="1600" dirty="0">
                <a:solidFill>
                  <a:srgbClr val="002060"/>
                </a:solidFill>
                <a:latin typeface="Calibri" panose="020F0502020204030204" pitchFamily="34" charset="0"/>
                <a:cs typeface="SKR HEAD1" pitchFamily="2" charset="-78"/>
              </a:rPr>
              <a:t>الاتفاق على مواعيد الدورات "عن بعد" لاتاحة مساركة أكبر عدد ممكن بدون تحمل تكاليف أو جهد للانتقال إلى الجامعة.</a:t>
            </a:r>
          </a:p>
          <a:p>
            <a:pPr marL="285750" indent="-285750" algn="just" rtl="1">
              <a:buFont typeface="Wingdings" panose="05000000000000000000" pitchFamily="2" charset="2"/>
              <a:buChar char="§"/>
            </a:pPr>
            <a:r>
              <a:rPr lang="ar-EG" sz="1600" dirty="0">
                <a:solidFill>
                  <a:srgbClr val="002060"/>
                </a:solidFill>
                <a:latin typeface="Calibri" panose="020F0502020204030204" pitchFamily="34" charset="0"/>
                <a:cs typeface="SKR HEAD1" pitchFamily="2" charset="-78"/>
              </a:rPr>
              <a:t>تم البدء في  الدورات وجاري التنسيق لبدء باقي الدورات.</a:t>
            </a:r>
            <a:endParaRPr lang="en-US" sz="1600" dirty="0">
              <a:solidFill>
                <a:srgbClr val="002060"/>
              </a:solidFill>
              <a:latin typeface="Calibri" panose="020F0502020204030204" pitchFamily="34" charset="0"/>
              <a:cs typeface="SKR HEAD1" pitchFamily="2" charset="-78"/>
            </a:endParaRPr>
          </a:p>
        </p:txBody>
      </p:sp>
      <p:sp>
        <p:nvSpPr>
          <p:cNvPr id="2" name="Rounded Rectangle 1"/>
          <p:cNvSpPr/>
          <p:nvPr/>
        </p:nvSpPr>
        <p:spPr>
          <a:xfrm>
            <a:off x="7535389" y="4999279"/>
            <a:ext cx="2629249" cy="10828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effectLst>
                  <a:outerShdw blurRad="38100" dist="38100" dir="2700000" algn="tl">
                    <a:srgbClr val="000000">
                      <a:alpha val="43137"/>
                    </a:srgbClr>
                  </a:outerShdw>
                </a:effectLst>
                <a:cs typeface="SKR HEAD1" pitchFamily="2" charset="-78"/>
              </a:rPr>
              <a:t>إجمالي عدد المسجلين حتى الآن</a:t>
            </a:r>
          </a:p>
          <a:p>
            <a:pPr algn="ctr"/>
            <a:r>
              <a:rPr lang="ar-EG" sz="3600" dirty="0"/>
              <a:t>2202</a:t>
            </a:r>
            <a:endParaRPr lang="en-US" sz="3600" dirty="0"/>
          </a:p>
        </p:txBody>
      </p:sp>
      <p:sp>
        <p:nvSpPr>
          <p:cNvPr id="20" name="Rounded Rectangle 19"/>
          <p:cNvSpPr/>
          <p:nvPr/>
        </p:nvSpPr>
        <p:spPr>
          <a:xfrm>
            <a:off x="4786528" y="4999279"/>
            <a:ext cx="2629249" cy="10828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effectLst>
                  <a:outerShdw blurRad="38100" dist="38100" dir="2700000" algn="tl">
                    <a:srgbClr val="000000">
                      <a:alpha val="43137"/>
                    </a:srgbClr>
                  </a:outerShdw>
                </a:effectLst>
                <a:cs typeface="SKR HEAD1" pitchFamily="2" charset="-78"/>
              </a:rPr>
              <a:t>عدد الدورات المتاحة للتسجيل</a:t>
            </a:r>
          </a:p>
          <a:p>
            <a:pPr algn="ctr"/>
            <a:r>
              <a:rPr lang="ar-EG" sz="3600" dirty="0"/>
              <a:t>22</a:t>
            </a:r>
            <a:endParaRPr lang="en-US" sz="3600" dirty="0"/>
          </a:p>
        </p:txBody>
      </p:sp>
      <p:sp>
        <p:nvSpPr>
          <p:cNvPr id="21" name="Rounded Rectangle 20"/>
          <p:cNvSpPr/>
          <p:nvPr/>
        </p:nvSpPr>
        <p:spPr>
          <a:xfrm>
            <a:off x="2037667" y="4999279"/>
            <a:ext cx="2629249" cy="108286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dirty="0">
                <a:cs typeface="SKR HEAD1" pitchFamily="2" charset="-78"/>
              </a:rPr>
              <a:t>عدد من تلقوا التدريبات  حتى الآن</a:t>
            </a:r>
          </a:p>
          <a:p>
            <a:pPr algn="ctr"/>
            <a:r>
              <a:rPr lang="ar-EG" sz="3600" dirty="0"/>
              <a:t>511</a:t>
            </a:r>
          </a:p>
        </p:txBody>
      </p:sp>
    </p:spTree>
    <p:extLst>
      <p:ext uri="{BB962C8B-B14F-4D97-AF65-F5344CB8AC3E}">
        <p14:creationId xmlns:p14="http://schemas.microsoft.com/office/powerpoint/2010/main" val="3437314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459</Words>
  <Application>Microsoft Office PowerPoint</Application>
  <PresentationFormat>Widescreen</PresentationFormat>
  <Paragraphs>51</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29LT Bukra Bold Italic</vt:lpstr>
      <vt:lpstr>Albertus Extra Bold</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adel</dc:creator>
  <cp:lastModifiedBy>nora adel</cp:lastModifiedBy>
  <cp:revision>1</cp:revision>
  <dcterms:created xsi:type="dcterms:W3CDTF">2025-06-10T13:48:00Z</dcterms:created>
  <dcterms:modified xsi:type="dcterms:W3CDTF">2025-06-10T14:05:05Z</dcterms:modified>
</cp:coreProperties>
</file>